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1"/>
  </p:notesMasterIdLst>
  <p:sldIdLst>
    <p:sldId id="256" r:id="rId2"/>
    <p:sldId id="258" r:id="rId3"/>
    <p:sldId id="260" r:id="rId4"/>
    <p:sldId id="263" r:id="rId5"/>
    <p:sldId id="264" r:id="rId6"/>
    <p:sldId id="265" r:id="rId7"/>
    <p:sldId id="275" r:id="rId8"/>
    <p:sldId id="267" r:id="rId9"/>
    <p:sldId id="266" r:id="rId10"/>
    <p:sldId id="274" r:id="rId11"/>
    <p:sldId id="288" r:id="rId12"/>
    <p:sldId id="287" r:id="rId13"/>
    <p:sldId id="281" r:id="rId14"/>
    <p:sldId id="285" r:id="rId15"/>
    <p:sldId id="282" r:id="rId16"/>
    <p:sldId id="283" r:id="rId17"/>
    <p:sldId id="277" r:id="rId18"/>
    <p:sldId id="289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887D0-8D05-45EF-93D4-4360D4A9137F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512BF-F4D5-42C5-8E8D-6625A4071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1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0F8446-1631-415E-B611-4C2963B906E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027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B33C4F-F943-42ED-9AE0-8F9D7958343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220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6FE3A-6A96-4D3C-98B7-0AFC5F0E51A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41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8D2-BC68-41E6-BF5A-AF0F65F8BF7B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8B4F-93BC-4513-8033-38E18A9CE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7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8D2-BC68-41E6-BF5A-AF0F65F8BF7B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8B4F-93BC-4513-8033-38E18A9CE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5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8D2-BC68-41E6-BF5A-AF0F65F8BF7B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8B4F-93BC-4513-8033-38E18A9CE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92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RYERSON UNIVERSITY</a:t>
            </a: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87012-316E-47C0-9305-B3E2E53693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43467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8D2-BC68-41E6-BF5A-AF0F65F8BF7B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8B4F-93BC-4513-8033-38E18A9CE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0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8D2-BC68-41E6-BF5A-AF0F65F8BF7B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8B4F-93BC-4513-8033-38E18A9CE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4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8D2-BC68-41E6-BF5A-AF0F65F8BF7B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8B4F-93BC-4513-8033-38E18A9CE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8D2-BC68-41E6-BF5A-AF0F65F8BF7B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8B4F-93BC-4513-8033-38E18A9CE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8D2-BC68-41E6-BF5A-AF0F65F8BF7B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8B4F-93BC-4513-8033-38E18A9CE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5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8D2-BC68-41E6-BF5A-AF0F65F8BF7B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8B4F-93BC-4513-8033-38E18A9CE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3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8D2-BC68-41E6-BF5A-AF0F65F8BF7B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8B4F-93BC-4513-8033-38E18A9CE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3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8D2-BC68-41E6-BF5A-AF0F65F8BF7B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8B4F-93BC-4513-8033-38E18A9CE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9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FE8D2-BC68-41E6-BF5A-AF0F65F8BF7B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D8B4F-93BC-4513-8033-38E18A9CE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8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pload.wikimedia.org/wikipedia/commons/f/f7/Biohazard.sv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632" y="1122363"/>
            <a:ext cx="10676238" cy="1892686"/>
          </a:xfrm>
        </p:spPr>
        <p:txBody>
          <a:bodyPr>
            <a:normAutofit fontScale="90000"/>
          </a:bodyPr>
          <a:lstStyle/>
          <a:p>
            <a:r>
              <a:rPr lang="en-US" sz="5300" b="1" u="sng" dirty="0" smtClean="0"/>
              <a:t>National Health Approach to biological Hazards:-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0757" y="3212170"/>
            <a:ext cx="7743568" cy="147658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Dr MOHD ALHAJRI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Director of EPRD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MOPH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File:Biohazard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35978" y="4411362"/>
            <a:ext cx="2090154" cy="1829045"/>
          </a:xfrm>
          <a:prstGeom prst="rect">
            <a:avLst/>
          </a:prstGeom>
        </p:spPr>
      </p:pic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55" y="3950465"/>
            <a:ext cx="2194569" cy="237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9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3- Qatar </a:t>
            </a:r>
            <a:r>
              <a:rPr lang="en-US" b="1" u="sng" dirty="0">
                <a:solidFill>
                  <a:srgbClr val="FF0000"/>
                </a:solidFill>
              </a:rPr>
              <a:t>National </a:t>
            </a:r>
            <a:r>
              <a:rPr lang="en-US" b="1" u="sng" dirty="0" smtClean="0">
                <a:solidFill>
                  <a:srgbClr val="FF0000"/>
                </a:solidFill>
              </a:rPr>
              <a:t>Health preparedness </a:t>
            </a:r>
            <a:r>
              <a:rPr lang="en-US" b="1" u="sng" dirty="0">
                <a:solidFill>
                  <a:srgbClr val="FF0000"/>
                </a:solidFill>
              </a:rPr>
              <a:t>and response approach.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Emergency Preparedness and Response Department :-</a:t>
            </a:r>
          </a:p>
          <a:p>
            <a:pPr lvl="1"/>
            <a:r>
              <a:rPr lang="en-US" dirty="0"/>
              <a:t>National framework plan for Emergency Preparedness and response:-</a:t>
            </a:r>
          </a:p>
          <a:p>
            <a:pPr lvl="2"/>
            <a:r>
              <a:rPr lang="en-US" sz="2400" dirty="0"/>
              <a:t>All Hazards Approach (CBRN</a:t>
            </a:r>
            <a:r>
              <a:rPr lang="en-US" sz="2400" dirty="0" smtClean="0"/>
              <a:t>).</a:t>
            </a:r>
            <a:endParaRPr lang="en-US" sz="2400" dirty="0" smtClean="0"/>
          </a:p>
          <a:p>
            <a:r>
              <a:rPr lang="en-GB" sz="2400" dirty="0" smtClean="0"/>
              <a:t>Health Protection and Communicable </a:t>
            </a:r>
            <a:r>
              <a:rPr lang="en-GB" sz="2400" dirty="0"/>
              <a:t>Disease Control </a:t>
            </a:r>
            <a:r>
              <a:rPr lang="en-GB" sz="2400" dirty="0" smtClean="0"/>
              <a:t>Department (H1N1</a:t>
            </a:r>
            <a:r>
              <a:rPr lang="en-GB" sz="2400" dirty="0"/>
              <a:t>, H5N1, MERS, SARS, EVD, ZIKA </a:t>
            </a:r>
            <a:r>
              <a:rPr lang="en-GB" sz="2400" dirty="0" smtClean="0"/>
              <a:t>…) </a:t>
            </a:r>
            <a:r>
              <a:rPr lang="en-GB" sz="2400" dirty="0"/>
              <a:t>as biological hazards.</a:t>
            </a:r>
          </a:p>
          <a:p>
            <a:r>
              <a:rPr lang="en-GB" sz="2400" dirty="0"/>
              <a:t>Food safety and Environment </a:t>
            </a:r>
            <a:r>
              <a:rPr lang="en-GB" sz="2400" dirty="0" smtClean="0"/>
              <a:t>Health Department.</a:t>
            </a:r>
          </a:p>
          <a:p>
            <a:r>
              <a:rPr lang="en-US" sz="2400" dirty="0" smtClean="0"/>
              <a:t>HMC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NCPW Law and activities.</a:t>
            </a:r>
          </a:p>
          <a:p>
            <a:r>
              <a:rPr lang="en-US" sz="2400" dirty="0" smtClean="0"/>
              <a:t>MME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 smtClean="0"/>
              <a:t>collaboration with All needed international </a:t>
            </a:r>
            <a:r>
              <a:rPr lang="en-US" sz="2400" dirty="0" smtClean="0"/>
              <a:t>bodies as needed:-</a:t>
            </a:r>
            <a:endParaRPr lang="en-US" sz="2400" dirty="0" smtClean="0"/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 smtClean="0"/>
              <a:t>WHO, CDC </a:t>
            </a:r>
            <a:r>
              <a:rPr lang="en-US" sz="2000" dirty="0" smtClean="0"/>
              <a:t>in </a:t>
            </a:r>
            <a:r>
              <a:rPr lang="en-US" sz="2000" dirty="0" smtClean="0"/>
              <a:t>USA, EMC…etc.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77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1"/>
            <a:ext cx="4505851" cy="492858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HMC and PHCC Operational Lead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dirty="0"/>
              <a:t>Antimicrobial Stewardship </a:t>
            </a:r>
            <a:endParaRPr lang="en-GB" dirty="0" smtClean="0"/>
          </a:p>
          <a:p>
            <a:r>
              <a:rPr lang="en-US" dirty="0" smtClean="0"/>
              <a:t>IPC</a:t>
            </a:r>
          </a:p>
          <a:p>
            <a:r>
              <a:rPr lang="en-GB" dirty="0"/>
              <a:t>Quality and Patient Safety</a:t>
            </a:r>
          </a:p>
          <a:p>
            <a:r>
              <a:rPr lang="en-US" dirty="0" smtClean="0"/>
              <a:t>Few Committees…</a:t>
            </a:r>
            <a:r>
              <a:rPr lang="en-US" dirty="0" err="1" smtClean="0"/>
              <a:t>etc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03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582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Regional Guides and Manuals:-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94" y="1115181"/>
            <a:ext cx="4233796" cy="5742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459" y="1302708"/>
            <a:ext cx="4225901" cy="5448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1648" y="2896644"/>
            <a:ext cx="764088" cy="1177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+</a:t>
            </a:r>
            <a:endParaRPr lang="en-GB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608" y="562232"/>
            <a:ext cx="9130288" cy="1143000"/>
          </a:xfrm>
        </p:spPr>
        <p:txBody>
          <a:bodyPr>
            <a:noAutofit/>
          </a:bodyPr>
          <a:lstStyle/>
          <a:p>
            <a:pPr algn="l" rtl="0"/>
            <a:r>
              <a:rPr lang="en-US" sz="3200" b="1" u="sng" dirty="0" smtClean="0">
                <a:solidFill>
                  <a:srgbClr val="FF0000"/>
                </a:solidFill>
              </a:rPr>
              <a:t>4- Example</a:t>
            </a:r>
            <a:r>
              <a:rPr lang="en-US" sz="3200" b="1" u="sng" dirty="0" smtClean="0">
                <a:solidFill>
                  <a:srgbClr val="FF0000"/>
                </a:solidFill>
              </a:rPr>
              <a:t>:- Principles </a:t>
            </a:r>
            <a:r>
              <a:rPr lang="en-US" sz="3200" b="1" u="sng" dirty="0">
                <a:solidFill>
                  <a:srgbClr val="FF0000"/>
                </a:solidFill>
              </a:rPr>
              <a:t>of the Qatar response to MERS-CoV:</a:t>
            </a:r>
            <a:br>
              <a:rPr lang="en-US" sz="3200" b="1" u="sng" dirty="0">
                <a:solidFill>
                  <a:srgbClr val="FF0000"/>
                </a:solidFill>
              </a:rPr>
            </a:br>
            <a:endParaRPr lang="ar-QA" sz="32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1" y="1705232"/>
            <a:ext cx="8081345" cy="4460072"/>
          </a:xfrm>
        </p:spPr>
        <p:txBody>
          <a:bodyPr>
            <a:noAutofit/>
          </a:bodyPr>
          <a:lstStyle/>
          <a:p>
            <a:pPr algn="l" rtl="0">
              <a:buFont typeface="+mj-lt"/>
              <a:buAutoNum type="arabicPeriod"/>
            </a:pPr>
            <a:r>
              <a:rPr lang="en-US" sz="1800" b="1" dirty="0"/>
              <a:t>Joint leadership and coordination represented by the Ministry of Health and the Animal Health Department </a:t>
            </a:r>
            <a:r>
              <a:rPr lang="en-US" sz="1800" b="1" dirty="0" smtClean="0"/>
              <a:t>within MME ensuring </a:t>
            </a:r>
            <a:r>
              <a:rPr lang="en-US" sz="1800" b="1" dirty="0"/>
              <a:t>coordinated EPR planning and implementation.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</a:rPr>
              <a:t>One health approach!!</a:t>
            </a:r>
          </a:p>
          <a:p>
            <a:pPr algn="l" rtl="0">
              <a:buFont typeface="+mj-lt"/>
              <a:buAutoNum type="arabicPeriod"/>
            </a:pPr>
            <a:r>
              <a:rPr lang="en-US" sz="1800" b="1" dirty="0"/>
              <a:t>Proactive and vigilant </a:t>
            </a:r>
            <a:r>
              <a:rPr lang="en-US" sz="1800" b="1" dirty="0" smtClean="0"/>
              <a:t>approach and transparency.</a:t>
            </a:r>
            <a:endParaRPr lang="en-US" sz="1800" b="1" dirty="0"/>
          </a:p>
          <a:p>
            <a:pPr algn="l" rtl="0">
              <a:buFont typeface="+mj-lt"/>
              <a:buAutoNum type="arabicPeriod"/>
            </a:pPr>
            <a:r>
              <a:rPr lang="en-US" sz="1800" b="1" dirty="0"/>
              <a:t>Individual and institutional capacity building to address gaps in response operations.</a:t>
            </a:r>
          </a:p>
          <a:p>
            <a:pPr algn="l" rtl="0">
              <a:buFont typeface="+mj-lt"/>
              <a:buAutoNum type="arabicPeriod"/>
            </a:pPr>
            <a:r>
              <a:rPr lang="en-US" sz="1800" b="1" dirty="0"/>
              <a:t>Comprehensive evidence based public health interventions ,using  previous best practices…</a:t>
            </a:r>
          </a:p>
          <a:p>
            <a:pPr algn="l" rtl="0">
              <a:buFont typeface="+mj-lt"/>
              <a:buAutoNum type="arabicPeriod"/>
            </a:pPr>
            <a:r>
              <a:rPr lang="en-US" sz="1800" b="1" dirty="0"/>
              <a:t>Community participation and involvement ?</a:t>
            </a:r>
          </a:p>
          <a:p>
            <a:pPr algn="l" rtl="0">
              <a:buFont typeface="+mj-lt"/>
              <a:buAutoNum type="arabicPeriod"/>
            </a:pPr>
            <a:r>
              <a:rPr lang="en-US" sz="1800" b="1" dirty="0"/>
              <a:t>Transparency and timely information sharing at the local, regional and international levels.</a:t>
            </a:r>
          </a:p>
          <a:p>
            <a:pPr algn="l" rtl="0">
              <a:buFont typeface="+mj-lt"/>
              <a:buAutoNum type="arabicPeriod"/>
            </a:pPr>
            <a:r>
              <a:rPr lang="en-US" sz="1800" b="1" dirty="0"/>
              <a:t>Partnerships and technical support from reference institutes.</a:t>
            </a:r>
          </a:p>
        </p:txBody>
      </p:sp>
    </p:spTree>
    <p:extLst>
      <p:ext uri="{BB962C8B-B14F-4D97-AF65-F5344CB8AC3E}">
        <p14:creationId xmlns:p14="http://schemas.microsoft.com/office/powerpoint/2010/main" val="23988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2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1082905" y="1772327"/>
            <a:ext cx="7705725" cy="3887787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alpha val="48000"/>
                      </a:schemeClr>
                    </a:gs>
                    <a:gs pos="100000">
                      <a:schemeClr val="hlink">
                        <a:gamma/>
                        <a:tint val="57255"/>
                        <a:invGamma/>
                        <a:alpha val="48000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40000"/>
              </a:lnSpc>
            </a:pPr>
            <a:r>
              <a:rPr lang="en-GB" altLang="zh-CN" sz="2400" dirty="0">
                <a:ea typeface="SimSun" panose="02010600030101010101" pitchFamily="2" charset="-122"/>
              </a:rPr>
              <a:t>	“ to prevent, protect against, control and provide a public health response to the </a:t>
            </a:r>
            <a:r>
              <a:rPr lang="en-GB" altLang="zh-CN" sz="2400" u="sng" dirty="0">
                <a:ea typeface="SimSun" panose="02010600030101010101" pitchFamily="2" charset="-122"/>
              </a:rPr>
              <a:t>international spread of disease</a:t>
            </a:r>
            <a:r>
              <a:rPr lang="en-GB" altLang="zh-CN" sz="2400" dirty="0">
                <a:ea typeface="SimSun" panose="02010600030101010101" pitchFamily="2" charset="-122"/>
              </a:rPr>
              <a:t> in ways that are commensurate with and restricted to public health risks, and which </a:t>
            </a:r>
            <a:r>
              <a:rPr lang="en-GB" altLang="zh-CN" sz="2400" u="sng" dirty="0">
                <a:ea typeface="SimSun" panose="02010600030101010101" pitchFamily="2" charset="-122"/>
              </a:rPr>
              <a:t>avoid unnecessary interference</a:t>
            </a:r>
            <a:r>
              <a:rPr lang="en-GB" altLang="zh-CN" sz="2400" dirty="0">
                <a:ea typeface="SimSun" panose="02010600030101010101" pitchFamily="2" charset="-122"/>
              </a:rPr>
              <a:t> </a:t>
            </a:r>
            <a:r>
              <a:rPr lang="en-GB" altLang="zh-CN" sz="2400" dirty="0">
                <a:solidFill>
                  <a:srgbClr val="FF0000"/>
                </a:solidFill>
                <a:ea typeface="SimSun" panose="02010600030101010101" pitchFamily="2" charset="-122"/>
              </a:rPr>
              <a:t>with international traffic</a:t>
            </a:r>
            <a:r>
              <a:rPr lang="en-GB" altLang="zh-CN" sz="2400" dirty="0">
                <a:ea typeface="SimSun" panose="02010600030101010101" pitchFamily="2" charset="-122"/>
              </a:rPr>
              <a:t> </a:t>
            </a:r>
            <a:r>
              <a:rPr lang="en-GB" altLang="zh-CN" sz="2400" dirty="0">
                <a:solidFill>
                  <a:srgbClr val="FF0000"/>
                </a:solidFill>
                <a:ea typeface="SimSun" panose="02010600030101010101" pitchFamily="2" charset="-122"/>
              </a:rPr>
              <a:t>and trade"</a:t>
            </a:r>
            <a:r>
              <a:rPr lang="en-GB" altLang="zh-CN" sz="2400" dirty="0">
                <a:ea typeface="SimSun" panose="02010600030101010101" pitchFamily="2" charset="-122"/>
              </a:rPr>
              <a:t> (</a:t>
            </a:r>
            <a:r>
              <a:rPr lang="en-GB" altLang="zh-CN" sz="2400" i="1" dirty="0">
                <a:ea typeface="SimSun" panose="02010600030101010101" pitchFamily="2" charset="-122"/>
              </a:rPr>
              <a:t>Article 2</a:t>
            </a:r>
            <a:r>
              <a:rPr lang="en-GB" altLang="zh-CN" sz="2400" dirty="0">
                <a:ea typeface="SimSun" panose="02010600030101010101" pitchFamily="2" charset="-122"/>
              </a:rPr>
              <a:t>)</a:t>
            </a:r>
            <a:endParaRPr lang="en-GB" altLang="en-US" sz="2400" dirty="0"/>
          </a:p>
        </p:txBody>
      </p:sp>
      <p:sp>
        <p:nvSpPr>
          <p:cNvPr id="1225733" name="Text Box 5"/>
          <p:cNvSpPr txBox="1">
            <a:spLocks noChangeArrowheads="1"/>
          </p:cNvSpPr>
          <p:nvPr/>
        </p:nvSpPr>
        <p:spPr bwMode="auto">
          <a:xfrm>
            <a:off x="827901" y="387332"/>
            <a:ext cx="884743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800" b="1" u="sng" dirty="0" smtClean="0">
                <a:solidFill>
                  <a:srgbClr val="FF0000"/>
                </a:solidFill>
              </a:rPr>
              <a:t>5- International </a:t>
            </a:r>
            <a:r>
              <a:rPr lang="en-GB" altLang="en-US" sz="2800" b="1" u="sng" dirty="0">
                <a:solidFill>
                  <a:srgbClr val="FF0000"/>
                </a:solidFill>
              </a:rPr>
              <a:t>Health </a:t>
            </a:r>
            <a:r>
              <a:rPr lang="en-GB" altLang="en-US" sz="2800" b="1" u="sng" dirty="0" smtClean="0">
                <a:solidFill>
                  <a:srgbClr val="FF0000"/>
                </a:solidFill>
              </a:rPr>
              <a:t>Regulations 2005:</a:t>
            </a:r>
          </a:p>
          <a:p>
            <a:endParaRPr lang="en-GB" altLang="en-US" sz="2800" b="1" u="sng" dirty="0">
              <a:solidFill>
                <a:srgbClr val="FF0000"/>
              </a:solidFill>
            </a:endParaRPr>
          </a:p>
          <a:p>
            <a:r>
              <a:rPr lang="en-GB" altLang="en-US" sz="2800" dirty="0"/>
              <a:t>Purpose and </a:t>
            </a:r>
            <a:r>
              <a:rPr lang="en-GB" altLang="en-US" sz="2800" dirty="0" smtClean="0"/>
              <a:t>scope:- 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684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1"/>
          <p:cNvSpPr>
            <a:spLocks noChangeArrowheads="1"/>
          </p:cNvSpPr>
          <p:nvPr/>
        </p:nvSpPr>
        <p:spPr bwMode="auto">
          <a:xfrm>
            <a:off x="1524000" y="5978526"/>
            <a:ext cx="9144000" cy="879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801688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801688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801688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801688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/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70659" name="Rectangle 40"/>
          <p:cNvSpPr>
            <a:spLocks noChangeArrowheads="1"/>
          </p:cNvSpPr>
          <p:nvPr/>
        </p:nvSpPr>
        <p:spPr bwMode="auto">
          <a:xfrm>
            <a:off x="1524000" y="1071564"/>
            <a:ext cx="9144000" cy="173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801688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801688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801688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801688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/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70660" name="AutoShape 2"/>
          <p:cNvSpPr>
            <a:spLocks noChangeArrowheads="1"/>
          </p:cNvSpPr>
          <p:nvPr/>
        </p:nvSpPr>
        <p:spPr bwMode="auto">
          <a:xfrm>
            <a:off x="4376738" y="1130300"/>
            <a:ext cx="1752600" cy="5487988"/>
          </a:xfrm>
          <a:prstGeom prst="upArrow">
            <a:avLst>
              <a:gd name="adj1" fmla="val 50602"/>
              <a:gd name="adj2" fmla="val 111873"/>
            </a:avLst>
          </a:prstGeom>
          <a:gradFill rotWithShape="1">
            <a:gsLst>
              <a:gs pos="0">
                <a:srgbClr val="FF0000"/>
              </a:gs>
              <a:gs pos="100000">
                <a:srgbClr val="CCFFCC">
                  <a:alpha val="53998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80147" tIns="40074" rIns="80147" bIns="40074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801688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801688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801688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801688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/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70661" name="Rectangle 3"/>
          <p:cNvSpPr>
            <a:spLocks noChangeArrowheads="1"/>
          </p:cNvSpPr>
          <p:nvPr/>
        </p:nvSpPr>
        <p:spPr bwMode="auto">
          <a:xfrm>
            <a:off x="1627188" y="55564"/>
            <a:ext cx="4540250" cy="6757987"/>
          </a:xfrm>
          <a:prstGeom prst="rect">
            <a:avLst/>
          </a:prstGeom>
          <a:noFill/>
          <a:ln w="38100">
            <a:solidFill>
              <a:srgbClr val="61B3E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5" tIns="45713" rIns="91425" bIns="4571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5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066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761288" y="-306388"/>
            <a:ext cx="4430712" cy="1009651"/>
          </a:xfrm>
        </p:spPr>
        <p:txBody>
          <a:bodyPr vert="horz" lIns="0" tIns="0" rIns="0" bIns="0" rtlCol="0" anchor="ctr">
            <a:normAutofit/>
          </a:bodyPr>
          <a:lstStyle/>
          <a:p>
            <a:pPr eaLnBrk="1" hangingPunct="1"/>
            <a:r>
              <a:rPr lang="en-GB" altLang="en-US" sz="2600" b="1" u="sng" dirty="0">
                <a:solidFill>
                  <a:srgbClr val="FF0000"/>
                </a:solidFill>
              </a:rPr>
              <a:t>International health security</a:t>
            </a:r>
            <a:endParaRPr lang="en-US" altLang="en-US" sz="2600" b="1" u="sng" dirty="0">
              <a:solidFill>
                <a:srgbClr val="FF0000"/>
              </a:solidFill>
            </a:endParaRPr>
          </a:p>
        </p:txBody>
      </p:sp>
      <p:sp>
        <p:nvSpPr>
          <p:cNvPr id="70663" name="Text Box 5"/>
          <p:cNvSpPr txBox="1">
            <a:spLocks noChangeArrowheads="1"/>
          </p:cNvSpPr>
          <p:nvPr/>
        </p:nvSpPr>
        <p:spPr bwMode="auto">
          <a:xfrm>
            <a:off x="1627189" y="66675"/>
            <a:ext cx="4554537" cy="338540"/>
          </a:xfrm>
          <a:prstGeom prst="rect">
            <a:avLst/>
          </a:prstGeom>
          <a:solidFill>
            <a:srgbClr val="61B3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600">
                <a:solidFill>
                  <a:srgbClr val="000000"/>
                </a:solidFill>
                <a:latin typeface="Arial Black" panose="020B0A04020102020204" pitchFamily="34" charset="0"/>
              </a:rPr>
              <a:t>PANDEMIC	Global spread</a:t>
            </a:r>
            <a:endParaRPr lang="en-US" altLang="en-US" sz="16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0664" name="Text Box 6"/>
          <p:cNvSpPr txBox="1">
            <a:spLocks noChangeArrowheads="1"/>
          </p:cNvSpPr>
          <p:nvPr/>
        </p:nvSpPr>
        <p:spPr bwMode="auto">
          <a:xfrm>
            <a:off x="1627188" y="2082800"/>
            <a:ext cx="4540250" cy="338540"/>
          </a:xfrm>
          <a:prstGeom prst="rect">
            <a:avLst/>
          </a:prstGeom>
          <a:solidFill>
            <a:srgbClr val="61B3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600">
                <a:solidFill>
                  <a:srgbClr val="000000"/>
                </a:solidFill>
                <a:latin typeface="Arial Black" panose="020B0A04020102020204" pitchFamily="34" charset="0"/>
              </a:rPr>
              <a:t>EPIDEMIC	Amplification</a:t>
            </a:r>
            <a:endParaRPr lang="en-US" altLang="en-US" sz="16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0665" name="Text Box 7"/>
          <p:cNvSpPr txBox="1">
            <a:spLocks noChangeArrowheads="1"/>
          </p:cNvSpPr>
          <p:nvPr/>
        </p:nvSpPr>
        <p:spPr bwMode="auto">
          <a:xfrm>
            <a:off x="1627188" y="4603750"/>
            <a:ext cx="4551362" cy="338540"/>
          </a:xfrm>
          <a:prstGeom prst="rect">
            <a:avLst/>
          </a:prstGeom>
          <a:solidFill>
            <a:srgbClr val="61B3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600">
                <a:solidFill>
                  <a:srgbClr val="000000"/>
                </a:solidFill>
                <a:latin typeface="Arial Black" panose="020B0A04020102020204" pitchFamily="34" charset="0"/>
              </a:rPr>
              <a:t>OUTBREAK	Emergence</a:t>
            </a:r>
            <a:endParaRPr lang="en-US" altLang="en-US" sz="16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066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2452689"/>
            <a:ext cx="4533900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667" name="Group 9"/>
          <p:cNvGrpSpPr>
            <a:grpSpLocks/>
          </p:cNvGrpSpPr>
          <p:nvPr/>
        </p:nvGrpSpPr>
        <p:grpSpPr bwMode="auto">
          <a:xfrm>
            <a:off x="4297363" y="3822700"/>
            <a:ext cx="641350" cy="617538"/>
            <a:chOff x="3512" y="2438"/>
            <a:chExt cx="987" cy="995"/>
          </a:xfrm>
        </p:grpSpPr>
        <p:sp>
          <p:nvSpPr>
            <p:cNvPr id="70688" name="Freeform 10"/>
            <p:cNvSpPr>
              <a:spLocks/>
            </p:cNvSpPr>
            <p:nvPr/>
          </p:nvSpPr>
          <p:spPr bwMode="auto">
            <a:xfrm>
              <a:off x="3697" y="2640"/>
              <a:ext cx="608" cy="599"/>
            </a:xfrm>
            <a:custGeom>
              <a:avLst/>
              <a:gdLst>
                <a:gd name="T0" fmla="*/ 17 w 608"/>
                <a:gd name="T1" fmla="*/ 194 h 599"/>
                <a:gd name="T2" fmla="*/ 44 w 608"/>
                <a:gd name="T3" fmla="*/ 141 h 599"/>
                <a:gd name="T4" fmla="*/ 79 w 608"/>
                <a:gd name="T5" fmla="*/ 97 h 599"/>
                <a:gd name="T6" fmla="*/ 123 w 608"/>
                <a:gd name="T7" fmla="*/ 53 h 599"/>
                <a:gd name="T8" fmla="*/ 176 w 608"/>
                <a:gd name="T9" fmla="*/ 26 h 599"/>
                <a:gd name="T10" fmla="*/ 229 w 608"/>
                <a:gd name="T11" fmla="*/ 9 h 599"/>
                <a:gd name="T12" fmla="*/ 290 w 608"/>
                <a:gd name="T13" fmla="*/ 0 h 599"/>
                <a:gd name="T14" fmla="*/ 352 w 608"/>
                <a:gd name="T15" fmla="*/ 0 h 599"/>
                <a:gd name="T16" fmla="*/ 405 w 608"/>
                <a:gd name="T17" fmla="*/ 18 h 599"/>
                <a:gd name="T18" fmla="*/ 466 w 608"/>
                <a:gd name="T19" fmla="*/ 44 h 599"/>
                <a:gd name="T20" fmla="*/ 510 w 608"/>
                <a:gd name="T21" fmla="*/ 79 h 599"/>
                <a:gd name="T22" fmla="*/ 545 w 608"/>
                <a:gd name="T23" fmla="*/ 123 h 599"/>
                <a:gd name="T24" fmla="*/ 581 w 608"/>
                <a:gd name="T25" fmla="*/ 167 h 599"/>
                <a:gd name="T26" fmla="*/ 598 w 608"/>
                <a:gd name="T27" fmla="*/ 229 h 599"/>
                <a:gd name="T28" fmla="*/ 607 w 608"/>
                <a:gd name="T29" fmla="*/ 282 h 599"/>
                <a:gd name="T30" fmla="*/ 607 w 608"/>
                <a:gd name="T31" fmla="*/ 343 h 599"/>
                <a:gd name="T32" fmla="*/ 589 w 608"/>
                <a:gd name="T33" fmla="*/ 405 h 599"/>
                <a:gd name="T34" fmla="*/ 563 w 608"/>
                <a:gd name="T35" fmla="*/ 458 h 599"/>
                <a:gd name="T36" fmla="*/ 528 w 608"/>
                <a:gd name="T37" fmla="*/ 502 h 599"/>
                <a:gd name="T38" fmla="*/ 484 w 608"/>
                <a:gd name="T39" fmla="*/ 546 h 599"/>
                <a:gd name="T40" fmla="*/ 431 w 608"/>
                <a:gd name="T41" fmla="*/ 572 h 599"/>
                <a:gd name="T42" fmla="*/ 378 w 608"/>
                <a:gd name="T43" fmla="*/ 590 h 599"/>
                <a:gd name="T44" fmla="*/ 317 w 608"/>
                <a:gd name="T45" fmla="*/ 598 h 599"/>
                <a:gd name="T46" fmla="*/ 264 w 608"/>
                <a:gd name="T47" fmla="*/ 598 h 599"/>
                <a:gd name="T48" fmla="*/ 202 w 608"/>
                <a:gd name="T49" fmla="*/ 581 h 599"/>
                <a:gd name="T50" fmla="*/ 149 w 608"/>
                <a:gd name="T51" fmla="*/ 554 h 599"/>
                <a:gd name="T52" fmla="*/ 97 w 608"/>
                <a:gd name="T53" fmla="*/ 519 h 599"/>
                <a:gd name="T54" fmla="*/ 61 w 608"/>
                <a:gd name="T55" fmla="*/ 475 h 599"/>
                <a:gd name="T56" fmla="*/ 26 w 608"/>
                <a:gd name="T57" fmla="*/ 431 h 599"/>
                <a:gd name="T58" fmla="*/ 9 w 608"/>
                <a:gd name="T59" fmla="*/ 370 h 599"/>
                <a:gd name="T60" fmla="*/ 0 w 608"/>
                <a:gd name="T61" fmla="*/ 317 h 599"/>
                <a:gd name="T62" fmla="*/ 9 w 608"/>
                <a:gd name="T63" fmla="*/ 255 h 599"/>
                <a:gd name="T64" fmla="*/ 17 w 608"/>
                <a:gd name="T65" fmla="*/ 194 h 5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8"/>
                <a:gd name="T100" fmla="*/ 0 h 599"/>
                <a:gd name="T101" fmla="*/ 608 w 608"/>
                <a:gd name="T102" fmla="*/ 599 h 5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8" h="599">
                  <a:moveTo>
                    <a:pt x="17" y="194"/>
                  </a:moveTo>
                  <a:lnTo>
                    <a:pt x="44" y="141"/>
                  </a:lnTo>
                  <a:lnTo>
                    <a:pt x="79" y="97"/>
                  </a:lnTo>
                  <a:lnTo>
                    <a:pt x="123" y="53"/>
                  </a:lnTo>
                  <a:lnTo>
                    <a:pt x="176" y="26"/>
                  </a:lnTo>
                  <a:lnTo>
                    <a:pt x="229" y="9"/>
                  </a:lnTo>
                  <a:lnTo>
                    <a:pt x="290" y="0"/>
                  </a:lnTo>
                  <a:lnTo>
                    <a:pt x="352" y="0"/>
                  </a:lnTo>
                  <a:lnTo>
                    <a:pt x="405" y="18"/>
                  </a:lnTo>
                  <a:lnTo>
                    <a:pt x="466" y="44"/>
                  </a:lnTo>
                  <a:lnTo>
                    <a:pt x="510" y="79"/>
                  </a:lnTo>
                  <a:lnTo>
                    <a:pt x="545" y="123"/>
                  </a:lnTo>
                  <a:lnTo>
                    <a:pt x="581" y="167"/>
                  </a:lnTo>
                  <a:lnTo>
                    <a:pt x="598" y="229"/>
                  </a:lnTo>
                  <a:lnTo>
                    <a:pt x="607" y="282"/>
                  </a:lnTo>
                  <a:lnTo>
                    <a:pt x="607" y="343"/>
                  </a:lnTo>
                  <a:lnTo>
                    <a:pt x="589" y="405"/>
                  </a:lnTo>
                  <a:lnTo>
                    <a:pt x="563" y="458"/>
                  </a:lnTo>
                  <a:lnTo>
                    <a:pt x="528" y="502"/>
                  </a:lnTo>
                  <a:lnTo>
                    <a:pt x="484" y="546"/>
                  </a:lnTo>
                  <a:lnTo>
                    <a:pt x="431" y="572"/>
                  </a:lnTo>
                  <a:lnTo>
                    <a:pt x="378" y="590"/>
                  </a:lnTo>
                  <a:lnTo>
                    <a:pt x="317" y="598"/>
                  </a:lnTo>
                  <a:lnTo>
                    <a:pt x="264" y="598"/>
                  </a:lnTo>
                  <a:lnTo>
                    <a:pt x="202" y="581"/>
                  </a:lnTo>
                  <a:lnTo>
                    <a:pt x="149" y="554"/>
                  </a:lnTo>
                  <a:lnTo>
                    <a:pt x="97" y="519"/>
                  </a:lnTo>
                  <a:lnTo>
                    <a:pt x="61" y="475"/>
                  </a:lnTo>
                  <a:lnTo>
                    <a:pt x="26" y="431"/>
                  </a:lnTo>
                  <a:lnTo>
                    <a:pt x="9" y="370"/>
                  </a:lnTo>
                  <a:lnTo>
                    <a:pt x="0" y="317"/>
                  </a:lnTo>
                  <a:lnTo>
                    <a:pt x="9" y="255"/>
                  </a:lnTo>
                  <a:lnTo>
                    <a:pt x="17" y="194"/>
                  </a:lnTo>
                </a:path>
              </a:pathLst>
            </a:custGeom>
            <a:solidFill>
              <a:srgbClr val="FF9900"/>
            </a:solidFill>
            <a:ln w="12700" cap="rnd">
              <a:solidFill>
                <a:srgbClr val="FF9900"/>
              </a:solidFill>
              <a:round/>
              <a:headEnd/>
              <a:tailEnd/>
            </a:ln>
          </p:spPr>
          <p:txBody>
            <a:bodyPr lIns="80147" tIns="40074" rIns="80147" bIns="40074"/>
            <a:lstStyle/>
            <a:p>
              <a:endParaRPr lang="en-US"/>
            </a:p>
          </p:txBody>
        </p:sp>
        <p:grpSp>
          <p:nvGrpSpPr>
            <p:cNvPr id="70689" name="Group 11"/>
            <p:cNvGrpSpPr>
              <a:grpSpLocks/>
            </p:cNvGrpSpPr>
            <p:nvPr/>
          </p:nvGrpSpPr>
          <p:grpSpPr bwMode="auto">
            <a:xfrm>
              <a:off x="3512" y="2438"/>
              <a:ext cx="987" cy="995"/>
              <a:chOff x="3512" y="2438"/>
              <a:chExt cx="987" cy="995"/>
            </a:xfrm>
          </p:grpSpPr>
          <p:sp>
            <p:nvSpPr>
              <p:cNvPr id="70690" name="Freeform 12"/>
              <p:cNvSpPr>
                <a:spLocks/>
              </p:cNvSpPr>
              <p:nvPr/>
            </p:nvSpPr>
            <p:spPr bwMode="auto">
              <a:xfrm>
                <a:off x="3890" y="3027"/>
                <a:ext cx="609" cy="265"/>
              </a:xfrm>
              <a:custGeom>
                <a:avLst/>
                <a:gdLst>
                  <a:gd name="T0" fmla="*/ 564 w 609"/>
                  <a:gd name="T1" fmla="*/ 0 h 265"/>
                  <a:gd name="T2" fmla="*/ 484 w 609"/>
                  <a:gd name="T3" fmla="*/ 44 h 265"/>
                  <a:gd name="T4" fmla="*/ 520 w 609"/>
                  <a:gd name="T5" fmla="*/ 53 h 265"/>
                  <a:gd name="T6" fmla="*/ 502 w 609"/>
                  <a:gd name="T7" fmla="*/ 79 h 265"/>
                  <a:gd name="T8" fmla="*/ 484 w 609"/>
                  <a:gd name="T9" fmla="*/ 115 h 265"/>
                  <a:gd name="T10" fmla="*/ 440 w 609"/>
                  <a:gd name="T11" fmla="*/ 159 h 265"/>
                  <a:gd name="T12" fmla="*/ 388 w 609"/>
                  <a:gd name="T13" fmla="*/ 194 h 265"/>
                  <a:gd name="T14" fmla="*/ 317 w 609"/>
                  <a:gd name="T15" fmla="*/ 229 h 265"/>
                  <a:gd name="T16" fmla="*/ 229 w 609"/>
                  <a:gd name="T17" fmla="*/ 247 h 265"/>
                  <a:gd name="T18" fmla="*/ 176 w 609"/>
                  <a:gd name="T19" fmla="*/ 247 h 265"/>
                  <a:gd name="T20" fmla="*/ 124 w 609"/>
                  <a:gd name="T21" fmla="*/ 247 h 265"/>
                  <a:gd name="T22" fmla="*/ 62 w 609"/>
                  <a:gd name="T23" fmla="*/ 238 h 265"/>
                  <a:gd name="T24" fmla="*/ 0 w 609"/>
                  <a:gd name="T25" fmla="*/ 220 h 265"/>
                  <a:gd name="T26" fmla="*/ 62 w 609"/>
                  <a:gd name="T27" fmla="*/ 238 h 265"/>
                  <a:gd name="T28" fmla="*/ 115 w 609"/>
                  <a:gd name="T29" fmla="*/ 256 h 265"/>
                  <a:gd name="T30" fmla="*/ 168 w 609"/>
                  <a:gd name="T31" fmla="*/ 264 h 265"/>
                  <a:gd name="T32" fmla="*/ 220 w 609"/>
                  <a:gd name="T33" fmla="*/ 264 h 265"/>
                  <a:gd name="T34" fmla="*/ 317 w 609"/>
                  <a:gd name="T35" fmla="*/ 256 h 265"/>
                  <a:gd name="T36" fmla="*/ 396 w 609"/>
                  <a:gd name="T37" fmla="*/ 229 h 265"/>
                  <a:gd name="T38" fmla="*/ 467 w 609"/>
                  <a:gd name="T39" fmla="*/ 185 h 265"/>
                  <a:gd name="T40" fmla="*/ 520 w 609"/>
                  <a:gd name="T41" fmla="*/ 150 h 265"/>
                  <a:gd name="T42" fmla="*/ 555 w 609"/>
                  <a:gd name="T43" fmla="*/ 106 h 265"/>
                  <a:gd name="T44" fmla="*/ 572 w 609"/>
                  <a:gd name="T45" fmla="*/ 71 h 265"/>
                  <a:gd name="T46" fmla="*/ 608 w 609"/>
                  <a:gd name="T47" fmla="*/ 88 h 265"/>
                  <a:gd name="T48" fmla="*/ 564 w 609"/>
                  <a:gd name="T49" fmla="*/ 0 h 26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9"/>
                  <a:gd name="T76" fmla="*/ 0 h 265"/>
                  <a:gd name="T77" fmla="*/ 609 w 609"/>
                  <a:gd name="T78" fmla="*/ 265 h 26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9" h="265">
                    <a:moveTo>
                      <a:pt x="564" y="0"/>
                    </a:moveTo>
                    <a:lnTo>
                      <a:pt x="484" y="44"/>
                    </a:lnTo>
                    <a:lnTo>
                      <a:pt x="520" y="53"/>
                    </a:lnTo>
                    <a:lnTo>
                      <a:pt x="502" y="79"/>
                    </a:lnTo>
                    <a:lnTo>
                      <a:pt x="484" y="115"/>
                    </a:lnTo>
                    <a:lnTo>
                      <a:pt x="440" y="159"/>
                    </a:lnTo>
                    <a:lnTo>
                      <a:pt x="388" y="194"/>
                    </a:lnTo>
                    <a:lnTo>
                      <a:pt x="317" y="229"/>
                    </a:lnTo>
                    <a:lnTo>
                      <a:pt x="229" y="247"/>
                    </a:lnTo>
                    <a:lnTo>
                      <a:pt x="176" y="247"/>
                    </a:lnTo>
                    <a:lnTo>
                      <a:pt x="124" y="247"/>
                    </a:lnTo>
                    <a:lnTo>
                      <a:pt x="62" y="238"/>
                    </a:lnTo>
                    <a:lnTo>
                      <a:pt x="0" y="220"/>
                    </a:lnTo>
                    <a:lnTo>
                      <a:pt x="62" y="238"/>
                    </a:lnTo>
                    <a:lnTo>
                      <a:pt x="115" y="256"/>
                    </a:lnTo>
                    <a:lnTo>
                      <a:pt x="168" y="264"/>
                    </a:lnTo>
                    <a:lnTo>
                      <a:pt x="220" y="264"/>
                    </a:lnTo>
                    <a:lnTo>
                      <a:pt x="317" y="256"/>
                    </a:lnTo>
                    <a:lnTo>
                      <a:pt x="396" y="229"/>
                    </a:lnTo>
                    <a:lnTo>
                      <a:pt x="467" y="185"/>
                    </a:lnTo>
                    <a:lnTo>
                      <a:pt x="520" y="150"/>
                    </a:lnTo>
                    <a:lnTo>
                      <a:pt x="555" y="106"/>
                    </a:lnTo>
                    <a:lnTo>
                      <a:pt x="572" y="71"/>
                    </a:lnTo>
                    <a:lnTo>
                      <a:pt x="608" y="88"/>
                    </a:lnTo>
                    <a:lnTo>
                      <a:pt x="564" y="0"/>
                    </a:lnTo>
                  </a:path>
                </a:pathLst>
              </a:custGeom>
              <a:solidFill>
                <a:srgbClr val="FF9900"/>
              </a:solidFill>
              <a:ln w="12700" cap="rnd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lIns="80147" tIns="40074" rIns="80147" bIns="40074"/>
              <a:lstStyle/>
              <a:p>
                <a:endParaRPr lang="en-US"/>
              </a:p>
            </p:txBody>
          </p:sp>
          <p:sp>
            <p:nvSpPr>
              <p:cNvPr id="70691" name="Freeform 13"/>
              <p:cNvSpPr>
                <a:spLocks/>
              </p:cNvSpPr>
              <p:nvPr/>
            </p:nvSpPr>
            <p:spPr bwMode="auto">
              <a:xfrm>
                <a:off x="4137" y="2684"/>
                <a:ext cx="344" cy="555"/>
              </a:xfrm>
              <a:custGeom>
                <a:avLst/>
                <a:gdLst>
                  <a:gd name="T0" fmla="*/ 255 w 344"/>
                  <a:gd name="T1" fmla="*/ 0 h 555"/>
                  <a:gd name="T2" fmla="*/ 220 w 344"/>
                  <a:gd name="T3" fmla="*/ 88 h 555"/>
                  <a:gd name="T4" fmla="*/ 255 w 344"/>
                  <a:gd name="T5" fmla="*/ 70 h 555"/>
                  <a:gd name="T6" fmla="*/ 264 w 344"/>
                  <a:gd name="T7" fmla="*/ 97 h 555"/>
                  <a:gd name="T8" fmla="*/ 273 w 344"/>
                  <a:gd name="T9" fmla="*/ 141 h 555"/>
                  <a:gd name="T10" fmla="*/ 273 w 344"/>
                  <a:gd name="T11" fmla="*/ 194 h 555"/>
                  <a:gd name="T12" fmla="*/ 264 w 344"/>
                  <a:gd name="T13" fmla="*/ 264 h 555"/>
                  <a:gd name="T14" fmla="*/ 246 w 344"/>
                  <a:gd name="T15" fmla="*/ 299 h 555"/>
                  <a:gd name="T16" fmla="*/ 237 w 344"/>
                  <a:gd name="T17" fmla="*/ 334 h 555"/>
                  <a:gd name="T18" fmla="*/ 211 w 344"/>
                  <a:gd name="T19" fmla="*/ 370 h 555"/>
                  <a:gd name="T20" fmla="*/ 185 w 344"/>
                  <a:gd name="T21" fmla="*/ 414 h 555"/>
                  <a:gd name="T22" fmla="*/ 149 w 344"/>
                  <a:gd name="T23" fmla="*/ 449 h 555"/>
                  <a:gd name="T24" fmla="*/ 114 w 344"/>
                  <a:gd name="T25" fmla="*/ 484 h 555"/>
                  <a:gd name="T26" fmla="*/ 61 w 344"/>
                  <a:gd name="T27" fmla="*/ 519 h 555"/>
                  <a:gd name="T28" fmla="*/ 0 w 344"/>
                  <a:gd name="T29" fmla="*/ 554 h 555"/>
                  <a:gd name="T30" fmla="*/ 61 w 344"/>
                  <a:gd name="T31" fmla="*/ 528 h 555"/>
                  <a:gd name="T32" fmla="*/ 114 w 344"/>
                  <a:gd name="T33" fmla="*/ 493 h 555"/>
                  <a:gd name="T34" fmla="*/ 158 w 344"/>
                  <a:gd name="T35" fmla="*/ 458 h 555"/>
                  <a:gd name="T36" fmla="*/ 193 w 344"/>
                  <a:gd name="T37" fmla="*/ 422 h 555"/>
                  <a:gd name="T38" fmla="*/ 255 w 344"/>
                  <a:gd name="T39" fmla="*/ 352 h 555"/>
                  <a:gd name="T40" fmla="*/ 290 w 344"/>
                  <a:gd name="T41" fmla="*/ 273 h 555"/>
                  <a:gd name="T42" fmla="*/ 308 w 344"/>
                  <a:gd name="T43" fmla="*/ 202 h 555"/>
                  <a:gd name="T44" fmla="*/ 317 w 344"/>
                  <a:gd name="T45" fmla="*/ 132 h 555"/>
                  <a:gd name="T46" fmla="*/ 317 w 344"/>
                  <a:gd name="T47" fmla="*/ 79 h 555"/>
                  <a:gd name="T48" fmla="*/ 308 w 344"/>
                  <a:gd name="T49" fmla="*/ 44 h 555"/>
                  <a:gd name="T50" fmla="*/ 343 w 344"/>
                  <a:gd name="T51" fmla="*/ 26 h 555"/>
                  <a:gd name="T52" fmla="*/ 255 w 344"/>
                  <a:gd name="T53" fmla="*/ 0 h 55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4"/>
                  <a:gd name="T82" fmla="*/ 0 h 555"/>
                  <a:gd name="T83" fmla="*/ 344 w 344"/>
                  <a:gd name="T84" fmla="*/ 555 h 55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4" h="555">
                    <a:moveTo>
                      <a:pt x="255" y="0"/>
                    </a:moveTo>
                    <a:lnTo>
                      <a:pt x="220" y="88"/>
                    </a:lnTo>
                    <a:lnTo>
                      <a:pt x="255" y="70"/>
                    </a:lnTo>
                    <a:lnTo>
                      <a:pt x="264" y="97"/>
                    </a:lnTo>
                    <a:lnTo>
                      <a:pt x="273" y="141"/>
                    </a:lnTo>
                    <a:lnTo>
                      <a:pt x="273" y="194"/>
                    </a:lnTo>
                    <a:lnTo>
                      <a:pt x="264" y="264"/>
                    </a:lnTo>
                    <a:lnTo>
                      <a:pt x="246" y="299"/>
                    </a:lnTo>
                    <a:lnTo>
                      <a:pt x="237" y="334"/>
                    </a:lnTo>
                    <a:lnTo>
                      <a:pt x="211" y="370"/>
                    </a:lnTo>
                    <a:lnTo>
                      <a:pt x="185" y="414"/>
                    </a:lnTo>
                    <a:lnTo>
                      <a:pt x="149" y="449"/>
                    </a:lnTo>
                    <a:lnTo>
                      <a:pt x="114" y="484"/>
                    </a:lnTo>
                    <a:lnTo>
                      <a:pt x="61" y="519"/>
                    </a:lnTo>
                    <a:lnTo>
                      <a:pt x="0" y="554"/>
                    </a:lnTo>
                    <a:lnTo>
                      <a:pt x="61" y="528"/>
                    </a:lnTo>
                    <a:lnTo>
                      <a:pt x="114" y="493"/>
                    </a:lnTo>
                    <a:lnTo>
                      <a:pt x="158" y="458"/>
                    </a:lnTo>
                    <a:lnTo>
                      <a:pt x="193" y="422"/>
                    </a:lnTo>
                    <a:lnTo>
                      <a:pt x="255" y="352"/>
                    </a:lnTo>
                    <a:lnTo>
                      <a:pt x="290" y="273"/>
                    </a:lnTo>
                    <a:lnTo>
                      <a:pt x="308" y="202"/>
                    </a:lnTo>
                    <a:lnTo>
                      <a:pt x="317" y="132"/>
                    </a:lnTo>
                    <a:lnTo>
                      <a:pt x="317" y="79"/>
                    </a:lnTo>
                    <a:lnTo>
                      <a:pt x="308" y="44"/>
                    </a:lnTo>
                    <a:lnTo>
                      <a:pt x="343" y="26"/>
                    </a:lnTo>
                    <a:lnTo>
                      <a:pt x="255" y="0"/>
                    </a:lnTo>
                  </a:path>
                </a:pathLst>
              </a:custGeom>
              <a:solidFill>
                <a:srgbClr val="FF9900"/>
              </a:solidFill>
              <a:ln w="12700" cap="rnd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lIns="80147" tIns="40074" rIns="80147" bIns="40074"/>
              <a:lstStyle/>
              <a:p>
                <a:endParaRPr lang="en-US"/>
              </a:p>
            </p:txBody>
          </p:sp>
          <p:sp>
            <p:nvSpPr>
              <p:cNvPr id="70692" name="Freeform 14"/>
              <p:cNvSpPr>
                <a:spLocks/>
              </p:cNvSpPr>
              <p:nvPr/>
            </p:nvSpPr>
            <p:spPr bwMode="auto">
              <a:xfrm>
                <a:off x="4102" y="2438"/>
                <a:ext cx="256" cy="608"/>
              </a:xfrm>
              <a:custGeom>
                <a:avLst/>
                <a:gdLst>
                  <a:gd name="T0" fmla="*/ 0 w 256"/>
                  <a:gd name="T1" fmla="*/ 44 h 608"/>
                  <a:gd name="T2" fmla="*/ 35 w 256"/>
                  <a:gd name="T3" fmla="*/ 123 h 608"/>
                  <a:gd name="T4" fmla="*/ 44 w 256"/>
                  <a:gd name="T5" fmla="*/ 88 h 608"/>
                  <a:gd name="T6" fmla="*/ 70 w 256"/>
                  <a:gd name="T7" fmla="*/ 105 h 608"/>
                  <a:gd name="T8" fmla="*/ 105 w 256"/>
                  <a:gd name="T9" fmla="*/ 132 h 608"/>
                  <a:gd name="T10" fmla="*/ 149 w 256"/>
                  <a:gd name="T11" fmla="*/ 167 h 608"/>
                  <a:gd name="T12" fmla="*/ 184 w 256"/>
                  <a:gd name="T13" fmla="*/ 220 h 608"/>
                  <a:gd name="T14" fmla="*/ 220 w 256"/>
                  <a:gd name="T15" fmla="*/ 290 h 608"/>
                  <a:gd name="T16" fmla="*/ 237 w 256"/>
                  <a:gd name="T17" fmla="*/ 378 h 608"/>
                  <a:gd name="T18" fmla="*/ 246 w 256"/>
                  <a:gd name="T19" fmla="*/ 431 h 608"/>
                  <a:gd name="T20" fmla="*/ 237 w 256"/>
                  <a:gd name="T21" fmla="*/ 484 h 608"/>
                  <a:gd name="T22" fmla="*/ 228 w 256"/>
                  <a:gd name="T23" fmla="*/ 545 h 608"/>
                  <a:gd name="T24" fmla="*/ 211 w 256"/>
                  <a:gd name="T25" fmla="*/ 607 h 608"/>
                  <a:gd name="T26" fmla="*/ 237 w 256"/>
                  <a:gd name="T27" fmla="*/ 554 h 608"/>
                  <a:gd name="T28" fmla="*/ 246 w 256"/>
                  <a:gd name="T29" fmla="*/ 492 h 608"/>
                  <a:gd name="T30" fmla="*/ 255 w 256"/>
                  <a:gd name="T31" fmla="*/ 440 h 608"/>
                  <a:gd name="T32" fmla="*/ 255 w 256"/>
                  <a:gd name="T33" fmla="*/ 387 h 608"/>
                  <a:gd name="T34" fmla="*/ 246 w 256"/>
                  <a:gd name="T35" fmla="*/ 290 h 608"/>
                  <a:gd name="T36" fmla="*/ 220 w 256"/>
                  <a:gd name="T37" fmla="*/ 211 h 608"/>
                  <a:gd name="T38" fmla="*/ 184 w 256"/>
                  <a:gd name="T39" fmla="*/ 140 h 608"/>
                  <a:gd name="T40" fmla="*/ 140 w 256"/>
                  <a:gd name="T41" fmla="*/ 88 h 608"/>
                  <a:gd name="T42" fmla="*/ 96 w 256"/>
                  <a:gd name="T43" fmla="*/ 52 h 608"/>
                  <a:gd name="T44" fmla="*/ 70 w 256"/>
                  <a:gd name="T45" fmla="*/ 35 h 608"/>
                  <a:gd name="T46" fmla="*/ 79 w 256"/>
                  <a:gd name="T47" fmla="*/ 0 h 608"/>
                  <a:gd name="T48" fmla="*/ 0 w 256"/>
                  <a:gd name="T49" fmla="*/ 44 h 60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6"/>
                  <a:gd name="T76" fmla="*/ 0 h 608"/>
                  <a:gd name="T77" fmla="*/ 256 w 256"/>
                  <a:gd name="T78" fmla="*/ 608 h 60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6" h="608">
                    <a:moveTo>
                      <a:pt x="0" y="44"/>
                    </a:moveTo>
                    <a:lnTo>
                      <a:pt x="35" y="123"/>
                    </a:lnTo>
                    <a:lnTo>
                      <a:pt x="44" y="88"/>
                    </a:lnTo>
                    <a:lnTo>
                      <a:pt x="70" y="105"/>
                    </a:lnTo>
                    <a:lnTo>
                      <a:pt x="105" y="132"/>
                    </a:lnTo>
                    <a:lnTo>
                      <a:pt x="149" y="167"/>
                    </a:lnTo>
                    <a:lnTo>
                      <a:pt x="184" y="220"/>
                    </a:lnTo>
                    <a:lnTo>
                      <a:pt x="220" y="290"/>
                    </a:lnTo>
                    <a:lnTo>
                      <a:pt x="237" y="378"/>
                    </a:lnTo>
                    <a:lnTo>
                      <a:pt x="246" y="431"/>
                    </a:lnTo>
                    <a:lnTo>
                      <a:pt x="237" y="484"/>
                    </a:lnTo>
                    <a:lnTo>
                      <a:pt x="228" y="545"/>
                    </a:lnTo>
                    <a:lnTo>
                      <a:pt x="211" y="607"/>
                    </a:lnTo>
                    <a:lnTo>
                      <a:pt x="237" y="554"/>
                    </a:lnTo>
                    <a:lnTo>
                      <a:pt x="246" y="492"/>
                    </a:lnTo>
                    <a:lnTo>
                      <a:pt x="255" y="440"/>
                    </a:lnTo>
                    <a:lnTo>
                      <a:pt x="255" y="387"/>
                    </a:lnTo>
                    <a:lnTo>
                      <a:pt x="246" y="290"/>
                    </a:lnTo>
                    <a:lnTo>
                      <a:pt x="220" y="211"/>
                    </a:lnTo>
                    <a:lnTo>
                      <a:pt x="184" y="140"/>
                    </a:lnTo>
                    <a:lnTo>
                      <a:pt x="140" y="88"/>
                    </a:lnTo>
                    <a:lnTo>
                      <a:pt x="96" y="52"/>
                    </a:lnTo>
                    <a:lnTo>
                      <a:pt x="70" y="35"/>
                    </a:lnTo>
                    <a:lnTo>
                      <a:pt x="79" y="0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FF9900"/>
              </a:solidFill>
              <a:ln w="12700" cap="rnd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lIns="80147" tIns="40074" rIns="80147" bIns="40074"/>
              <a:lstStyle/>
              <a:p>
                <a:endParaRPr lang="en-US"/>
              </a:p>
            </p:txBody>
          </p:sp>
          <p:sp>
            <p:nvSpPr>
              <p:cNvPr id="70693" name="Freeform 15"/>
              <p:cNvSpPr>
                <a:spLocks/>
              </p:cNvSpPr>
              <p:nvPr/>
            </p:nvSpPr>
            <p:spPr bwMode="auto">
              <a:xfrm>
                <a:off x="3750" y="2464"/>
                <a:ext cx="555" cy="335"/>
              </a:xfrm>
              <a:custGeom>
                <a:avLst/>
                <a:gdLst>
                  <a:gd name="T0" fmla="*/ 0 w 555"/>
                  <a:gd name="T1" fmla="*/ 79 h 335"/>
                  <a:gd name="T2" fmla="*/ 88 w 555"/>
                  <a:gd name="T3" fmla="*/ 114 h 335"/>
                  <a:gd name="T4" fmla="*/ 70 w 555"/>
                  <a:gd name="T5" fmla="*/ 79 h 335"/>
                  <a:gd name="T6" fmla="*/ 96 w 555"/>
                  <a:gd name="T7" fmla="*/ 70 h 335"/>
                  <a:gd name="T8" fmla="*/ 140 w 555"/>
                  <a:gd name="T9" fmla="*/ 70 h 335"/>
                  <a:gd name="T10" fmla="*/ 193 w 555"/>
                  <a:gd name="T11" fmla="*/ 62 h 335"/>
                  <a:gd name="T12" fmla="*/ 264 w 555"/>
                  <a:gd name="T13" fmla="*/ 79 h 335"/>
                  <a:gd name="T14" fmla="*/ 299 w 555"/>
                  <a:gd name="T15" fmla="*/ 88 h 335"/>
                  <a:gd name="T16" fmla="*/ 334 w 555"/>
                  <a:gd name="T17" fmla="*/ 106 h 335"/>
                  <a:gd name="T18" fmla="*/ 378 w 555"/>
                  <a:gd name="T19" fmla="*/ 123 h 335"/>
                  <a:gd name="T20" fmla="*/ 413 w 555"/>
                  <a:gd name="T21" fmla="*/ 150 h 335"/>
                  <a:gd name="T22" fmla="*/ 448 w 555"/>
                  <a:gd name="T23" fmla="*/ 185 h 335"/>
                  <a:gd name="T24" fmla="*/ 484 w 555"/>
                  <a:gd name="T25" fmla="*/ 229 h 335"/>
                  <a:gd name="T26" fmla="*/ 519 w 555"/>
                  <a:gd name="T27" fmla="*/ 273 h 335"/>
                  <a:gd name="T28" fmla="*/ 554 w 555"/>
                  <a:gd name="T29" fmla="*/ 334 h 335"/>
                  <a:gd name="T30" fmla="*/ 528 w 555"/>
                  <a:gd name="T31" fmla="*/ 273 h 335"/>
                  <a:gd name="T32" fmla="*/ 501 w 555"/>
                  <a:gd name="T33" fmla="*/ 220 h 335"/>
                  <a:gd name="T34" fmla="*/ 466 w 555"/>
                  <a:gd name="T35" fmla="*/ 176 h 335"/>
                  <a:gd name="T36" fmla="*/ 431 w 555"/>
                  <a:gd name="T37" fmla="*/ 141 h 335"/>
                  <a:gd name="T38" fmla="*/ 352 w 555"/>
                  <a:gd name="T39" fmla="*/ 88 h 335"/>
                  <a:gd name="T40" fmla="*/ 281 w 555"/>
                  <a:gd name="T41" fmla="*/ 44 h 335"/>
                  <a:gd name="T42" fmla="*/ 202 w 555"/>
                  <a:gd name="T43" fmla="*/ 26 h 335"/>
                  <a:gd name="T44" fmla="*/ 140 w 555"/>
                  <a:gd name="T45" fmla="*/ 18 h 335"/>
                  <a:gd name="T46" fmla="*/ 88 w 555"/>
                  <a:gd name="T47" fmla="*/ 18 h 335"/>
                  <a:gd name="T48" fmla="*/ 52 w 555"/>
                  <a:gd name="T49" fmla="*/ 35 h 335"/>
                  <a:gd name="T50" fmla="*/ 35 w 555"/>
                  <a:gd name="T51" fmla="*/ 0 h 335"/>
                  <a:gd name="T52" fmla="*/ 0 w 555"/>
                  <a:gd name="T53" fmla="*/ 79 h 3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5"/>
                  <a:gd name="T82" fmla="*/ 0 h 335"/>
                  <a:gd name="T83" fmla="*/ 555 w 555"/>
                  <a:gd name="T84" fmla="*/ 335 h 3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5" h="335">
                    <a:moveTo>
                      <a:pt x="0" y="79"/>
                    </a:moveTo>
                    <a:lnTo>
                      <a:pt x="88" y="114"/>
                    </a:lnTo>
                    <a:lnTo>
                      <a:pt x="70" y="79"/>
                    </a:lnTo>
                    <a:lnTo>
                      <a:pt x="96" y="70"/>
                    </a:lnTo>
                    <a:lnTo>
                      <a:pt x="140" y="70"/>
                    </a:lnTo>
                    <a:lnTo>
                      <a:pt x="193" y="62"/>
                    </a:lnTo>
                    <a:lnTo>
                      <a:pt x="264" y="79"/>
                    </a:lnTo>
                    <a:lnTo>
                      <a:pt x="299" y="88"/>
                    </a:lnTo>
                    <a:lnTo>
                      <a:pt x="334" y="106"/>
                    </a:lnTo>
                    <a:lnTo>
                      <a:pt x="378" y="123"/>
                    </a:lnTo>
                    <a:lnTo>
                      <a:pt x="413" y="150"/>
                    </a:lnTo>
                    <a:lnTo>
                      <a:pt x="448" y="185"/>
                    </a:lnTo>
                    <a:lnTo>
                      <a:pt x="484" y="229"/>
                    </a:lnTo>
                    <a:lnTo>
                      <a:pt x="519" y="273"/>
                    </a:lnTo>
                    <a:lnTo>
                      <a:pt x="554" y="334"/>
                    </a:lnTo>
                    <a:lnTo>
                      <a:pt x="528" y="273"/>
                    </a:lnTo>
                    <a:lnTo>
                      <a:pt x="501" y="220"/>
                    </a:lnTo>
                    <a:lnTo>
                      <a:pt x="466" y="176"/>
                    </a:lnTo>
                    <a:lnTo>
                      <a:pt x="431" y="141"/>
                    </a:lnTo>
                    <a:lnTo>
                      <a:pt x="352" y="88"/>
                    </a:lnTo>
                    <a:lnTo>
                      <a:pt x="281" y="44"/>
                    </a:lnTo>
                    <a:lnTo>
                      <a:pt x="202" y="26"/>
                    </a:lnTo>
                    <a:lnTo>
                      <a:pt x="140" y="18"/>
                    </a:lnTo>
                    <a:lnTo>
                      <a:pt x="88" y="18"/>
                    </a:lnTo>
                    <a:lnTo>
                      <a:pt x="52" y="35"/>
                    </a:lnTo>
                    <a:lnTo>
                      <a:pt x="35" y="0"/>
                    </a:lnTo>
                    <a:lnTo>
                      <a:pt x="0" y="79"/>
                    </a:lnTo>
                  </a:path>
                </a:pathLst>
              </a:custGeom>
              <a:solidFill>
                <a:srgbClr val="FF9900"/>
              </a:solidFill>
              <a:ln w="12700" cap="rnd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lIns="80147" tIns="40074" rIns="80147" bIns="40074"/>
              <a:lstStyle/>
              <a:p>
                <a:endParaRPr lang="en-US"/>
              </a:p>
            </p:txBody>
          </p:sp>
          <p:sp>
            <p:nvSpPr>
              <p:cNvPr id="70694" name="Freeform 16"/>
              <p:cNvSpPr>
                <a:spLocks/>
              </p:cNvSpPr>
              <p:nvPr/>
            </p:nvSpPr>
            <p:spPr bwMode="auto">
              <a:xfrm>
                <a:off x="3512" y="2578"/>
                <a:ext cx="608" cy="257"/>
              </a:xfrm>
              <a:custGeom>
                <a:avLst/>
                <a:gdLst>
                  <a:gd name="T0" fmla="*/ 35 w 608"/>
                  <a:gd name="T1" fmla="*/ 256 h 257"/>
                  <a:gd name="T2" fmla="*/ 123 w 608"/>
                  <a:gd name="T3" fmla="*/ 220 h 257"/>
                  <a:gd name="T4" fmla="*/ 88 w 608"/>
                  <a:gd name="T5" fmla="*/ 212 h 257"/>
                  <a:gd name="T6" fmla="*/ 97 w 608"/>
                  <a:gd name="T7" fmla="*/ 185 h 257"/>
                  <a:gd name="T8" fmla="*/ 123 w 608"/>
                  <a:gd name="T9" fmla="*/ 150 h 257"/>
                  <a:gd name="T10" fmla="*/ 167 w 608"/>
                  <a:gd name="T11" fmla="*/ 106 h 257"/>
                  <a:gd name="T12" fmla="*/ 220 w 608"/>
                  <a:gd name="T13" fmla="*/ 71 h 257"/>
                  <a:gd name="T14" fmla="*/ 290 w 608"/>
                  <a:gd name="T15" fmla="*/ 36 h 257"/>
                  <a:gd name="T16" fmla="*/ 378 w 608"/>
                  <a:gd name="T17" fmla="*/ 18 h 257"/>
                  <a:gd name="T18" fmla="*/ 422 w 608"/>
                  <a:gd name="T19" fmla="*/ 18 h 257"/>
                  <a:gd name="T20" fmla="*/ 484 w 608"/>
                  <a:gd name="T21" fmla="*/ 18 h 257"/>
                  <a:gd name="T22" fmla="*/ 546 w 608"/>
                  <a:gd name="T23" fmla="*/ 27 h 257"/>
                  <a:gd name="T24" fmla="*/ 607 w 608"/>
                  <a:gd name="T25" fmla="*/ 44 h 257"/>
                  <a:gd name="T26" fmla="*/ 546 w 608"/>
                  <a:gd name="T27" fmla="*/ 27 h 257"/>
                  <a:gd name="T28" fmla="*/ 484 w 608"/>
                  <a:gd name="T29" fmla="*/ 9 h 257"/>
                  <a:gd name="T30" fmla="*/ 431 w 608"/>
                  <a:gd name="T31" fmla="*/ 0 h 257"/>
                  <a:gd name="T32" fmla="*/ 378 w 608"/>
                  <a:gd name="T33" fmla="*/ 0 h 257"/>
                  <a:gd name="T34" fmla="*/ 290 w 608"/>
                  <a:gd name="T35" fmla="*/ 9 h 257"/>
                  <a:gd name="T36" fmla="*/ 202 w 608"/>
                  <a:gd name="T37" fmla="*/ 36 h 257"/>
                  <a:gd name="T38" fmla="*/ 141 w 608"/>
                  <a:gd name="T39" fmla="*/ 80 h 257"/>
                  <a:gd name="T40" fmla="*/ 88 w 608"/>
                  <a:gd name="T41" fmla="*/ 115 h 257"/>
                  <a:gd name="T42" fmla="*/ 53 w 608"/>
                  <a:gd name="T43" fmla="*/ 159 h 257"/>
                  <a:gd name="T44" fmla="*/ 35 w 608"/>
                  <a:gd name="T45" fmla="*/ 194 h 257"/>
                  <a:gd name="T46" fmla="*/ 0 w 608"/>
                  <a:gd name="T47" fmla="*/ 176 h 257"/>
                  <a:gd name="T48" fmla="*/ 35 w 608"/>
                  <a:gd name="T49" fmla="*/ 256 h 2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8"/>
                  <a:gd name="T76" fmla="*/ 0 h 257"/>
                  <a:gd name="T77" fmla="*/ 608 w 608"/>
                  <a:gd name="T78" fmla="*/ 257 h 2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8" h="257">
                    <a:moveTo>
                      <a:pt x="35" y="256"/>
                    </a:moveTo>
                    <a:lnTo>
                      <a:pt x="123" y="220"/>
                    </a:lnTo>
                    <a:lnTo>
                      <a:pt x="88" y="212"/>
                    </a:lnTo>
                    <a:lnTo>
                      <a:pt x="97" y="185"/>
                    </a:lnTo>
                    <a:lnTo>
                      <a:pt x="123" y="150"/>
                    </a:lnTo>
                    <a:lnTo>
                      <a:pt x="167" y="106"/>
                    </a:lnTo>
                    <a:lnTo>
                      <a:pt x="220" y="71"/>
                    </a:lnTo>
                    <a:lnTo>
                      <a:pt x="290" y="36"/>
                    </a:lnTo>
                    <a:lnTo>
                      <a:pt x="378" y="18"/>
                    </a:lnTo>
                    <a:lnTo>
                      <a:pt x="422" y="18"/>
                    </a:lnTo>
                    <a:lnTo>
                      <a:pt x="484" y="18"/>
                    </a:lnTo>
                    <a:lnTo>
                      <a:pt x="546" y="27"/>
                    </a:lnTo>
                    <a:lnTo>
                      <a:pt x="607" y="44"/>
                    </a:lnTo>
                    <a:lnTo>
                      <a:pt x="546" y="27"/>
                    </a:lnTo>
                    <a:lnTo>
                      <a:pt x="484" y="9"/>
                    </a:lnTo>
                    <a:lnTo>
                      <a:pt x="431" y="0"/>
                    </a:lnTo>
                    <a:lnTo>
                      <a:pt x="378" y="0"/>
                    </a:lnTo>
                    <a:lnTo>
                      <a:pt x="290" y="9"/>
                    </a:lnTo>
                    <a:lnTo>
                      <a:pt x="202" y="36"/>
                    </a:lnTo>
                    <a:lnTo>
                      <a:pt x="141" y="80"/>
                    </a:lnTo>
                    <a:lnTo>
                      <a:pt x="88" y="115"/>
                    </a:lnTo>
                    <a:lnTo>
                      <a:pt x="53" y="159"/>
                    </a:lnTo>
                    <a:lnTo>
                      <a:pt x="35" y="194"/>
                    </a:lnTo>
                    <a:lnTo>
                      <a:pt x="0" y="176"/>
                    </a:lnTo>
                    <a:lnTo>
                      <a:pt x="35" y="256"/>
                    </a:lnTo>
                  </a:path>
                </a:pathLst>
              </a:custGeom>
              <a:solidFill>
                <a:srgbClr val="FF9900"/>
              </a:solidFill>
              <a:ln w="12700" cap="rnd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lIns="80147" tIns="40074" rIns="80147" bIns="40074"/>
              <a:lstStyle/>
              <a:p>
                <a:endParaRPr lang="en-US"/>
              </a:p>
            </p:txBody>
          </p:sp>
          <p:sp>
            <p:nvSpPr>
              <p:cNvPr id="70695" name="Freeform 17"/>
              <p:cNvSpPr>
                <a:spLocks/>
              </p:cNvSpPr>
              <p:nvPr/>
            </p:nvSpPr>
            <p:spPr bwMode="auto">
              <a:xfrm>
                <a:off x="3530" y="2631"/>
                <a:ext cx="335" cy="556"/>
              </a:xfrm>
              <a:custGeom>
                <a:avLst/>
                <a:gdLst>
                  <a:gd name="T0" fmla="*/ 88 w 335"/>
                  <a:gd name="T1" fmla="*/ 555 h 556"/>
                  <a:gd name="T2" fmla="*/ 114 w 335"/>
                  <a:gd name="T3" fmla="*/ 475 h 556"/>
                  <a:gd name="T4" fmla="*/ 88 w 335"/>
                  <a:gd name="T5" fmla="*/ 484 h 556"/>
                  <a:gd name="T6" fmla="*/ 79 w 335"/>
                  <a:gd name="T7" fmla="*/ 458 h 556"/>
                  <a:gd name="T8" fmla="*/ 70 w 335"/>
                  <a:gd name="T9" fmla="*/ 423 h 556"/>
                  <a:gd name="T10" fmla="*/ 70 w 335"/>
                  <a:gd name="T11" fmla="*/ 361 h 556"/>
                  <a:gd name="T12" fmla="*/ 79 w 335"/>
                  <a:gd name="T13" fmla="*/ 291 h 556"/>
                  <a:gd name="T14" fmla="*/ 88 w 335"/>
                  <a:gd name="T15" fmla="*/ 255 h 556"/>
                  <a:gd name="T16" fmla="*/ 105 w 335"/>
                  <a:gd name="T17" fmla="*/ 220 h 556"/>
                  <a:gd name="T18" fmla="*/ 123 w 335"/>
                  <a:gd name="T19" fmla="*/ 185 h 556"/>
                  <a:gd name="T20" fmla="*/ 149 w 335"/>
                  <a:gd name="T21" fmla="*/ 150 h 556"/>
                  <a:gd name="T22" fmla="*/ 184 w 335"/>
                  <a:gd name="T23" fmla="*/ 106 h 556"/>
                  <a:gd name="T24" fmla="*/ 228 w 335"/>
                  <a:gd name="T25" fmla="*/ 71 h 556"/>
                  <a:gd name="T26" fmla="*/ 272 w 335"/>
                  <a:gd name="T27" fmla="*/ 35 h 556"/>
                  <a:gd name="T28" fmla="*/ 334 w 335"/>
                  <a:gd name="T29" fmla="*/ 0 h 556"/>
                  <a:gd name="T30" fmla="*/ 272 w 335"/>
                  <a:gd name="T31" fmla="*/ 27 h 556"/>
                  <a:gd name="T32" fmla="*/ 228 w 335"/>
                  <a:gd name="T33" fmla="*/ 62 h 556"/>
                  <a:gd name="T34" fmla="*/ 184 w 335"/>
                  <a:gd name="T35" fmla="*/ 97 h 556"/>
                  <a:gd name="T36" fmla="*/ 140 w 335"/>
                  <a:gd name="T37" fmla="*/ 132 h 556"/>
                  <a:gd name="T38" fmla="*/ 88 w 335"/>
                  <a:gd name="T39" fmla="*/ 203 h 556"/>
                  <a:gd name="T40" fmla="*/ 44 w 335"/>
                  <a:gd name="T41" fmla="*/ 282 h 556"/>
                  <a:gd name="T42" fmla="*/ 26 w 335"/>
                  <a:gd name="T43" fmla="*/ 352 h 556"/>
                  <a:gd name="T44" fmla="*/ 17 w 335"/>
                  <a:gd name="T45" fmla="*/ 423 h 556"/>
                  <a:gd name="T46" fmla="*/ 17 w 335"/>
                  <a:gd name="T47" fmla="*/ 475 h 556"/>
                  <a:gd name="T48" fmla="*/ 35 w 335"/>
                  <a:gd name="T49" fmla="*/ 511 h 556"/>
                  <a:gd name="T50" fmla="*/ 0 w 335"/>
                  <a:gd name="T51" fmla="*/ 528 h 556"/>
                  <a:gd name="T52" fmla="*/ 88 w 335"/>
                  <a:gd name="T53" fmla="*/ 555 h 55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5"/>
                  <a:gd name="T82" fmla="*/ 0 h 556"/>
                  <a:gd name="T83" fmla="*/ 335 w 335"/>
                  <a:gd name="T84" fmla="*/ 556 h 55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5" h="556">
                    <a:moveTo>
                      <a:pt x="88" y="555"/>
                    </a:moveTo>
                    <a:lnTo>
                      <a:pt x="114" y="475"/>
                    </a:lnTo>
                    <a:lnTo>
                      <a:pt x="88" y="484"/>
                    </a:lnTo>
                    <a:lnTo>
                      <a:pt x="79" y="458"/>
                    </a:lnTo>
                    <a:lnTo>
                      <a:pt x="70" y="423"/>
                    </a:lnTo>
                    <a:lnTo>
                      <a:pt x="70" y="361"/>
                    </a:lnTo>
                    <a:lnTo>
                      <a:pt x="79" y="291"/>
                    </a:lnTo>
                    <a:lnTo>
                      <a:pt x="88" y="255"/>
                    </a:lnTo>
                    <a:lnTo>
                      <a:pt x="105" y="220"/>
                    </a:lnTo>
                    <a:lnTo>
                      <a:pt x="123" y="185"/>
                    </a:lnTo>
                    <a:lnTo>
                      <a:pt x="149" y="150"/>
                    </a:lnTo>
                    <a:lnTo>
                      <a:pt x="184" y="106"/>
                    </a:lnTo>
                    <a:lnTo>
                      <a:pt x="228" y="71"/>
                    </a:lnTo>
                    <a:lnTo>
                      <a:pt x="272" y="35"/>
                    </a:lnTo>
                    <a:lnTo>
                      <a:pt x="334" y="0"/>
                    </a:lnTo>
                    <a:lnTo>
                      <a:pt x="272" y="27"/>
                    </a:lnTo>
                    <a:lnTo>
                      <a:pt x="228" y="62"/>
                    </a:lnTo>
                    <a:lnTo>
                      <a:pt x="184" y="97"/>
                    </a:lnTo>
                    <a:lnTo>
                      <a:pt x="140" y="132"/>
                    </a:lnTo>
                    <a:lnTo>
                      <a:pt x="88" y="203"/>
                    </a:lnTo>
                    <a:lnTo>
                      <a:pt x="44" y="282"/>
                    </a:lnTo>
                    <a:lnTo>
                      <a:pt x="26" y="352"/>
                    </a:lnTo>
                    <a:lnTo>
                      <a:pt x="17" y="423"/>
                    </a:lnTo>
                    <a:lnTo>
                      <a:pt x="17" y="475"/>
                    </a:lnTo>
                    <a:lnTo>
                      <a:pt x="35" y="511"/>
                    </a:lnTo>
                    <a:lnTo>
                      <a:pt x="0" y="528"/>
                    </a:lnTo>
                    <a:lnTo>
                      <a:pt x="88" y="555"/>
                    </a:lnTo>
                  </a:path>
                </a:pathLst>
              </a:custGeom>
              <a:solidFill>
                <a:srgbClr val="FF9900"/>
              </a:solidFill>
              <a:ln w="12700" cap="rnd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lIns="80147" tIns="40074" rIns="80147" bIns="40074"/>
              <a:lstStyle/>
              <a:p>
                <a:endParaRPr lang="en-US"/>
              </a:p>
            </p:txBody>
          </p:sp>
          <p:sp>
            <p:nvSpPr>
              <p:cNvPr id="70696" name="Freeform 18"/>
              <p:cNvSpPr>
                <a:spLocks/>
              </p:cNvSpPr>
              <p:nvPr/>
            </p:nvSpPr>
            <p:spPr bwMode="auto">
              <a:xfrm>
                <a:off x="3644" y="2825"/>
                <a:ext cx="256" cy="608"/>
              </a:xfrm>
              <a:custGeom>
                <a:avLst/>
                <a:gdLst>
                  <a:gd name="T0" fmla="*/ 255 w 256"/>
                  <a:gd name="T1" fmla="*/ 563 h 608"/>
                  <a:gd name="T2" fmla="*/ 220 w 256"/>
                  <a:gd name="T3" fmla="*/ 484 h 608"/>
                  <a:gd name="T4" fmla="*/ 211 w 256"/>
                  <a:gd name="T5" fmla="*/ 519 h 608"/>
                  <a:gd name="T6" fmla="*/ 185 w 256"/>
                  <a:gd name="T7" fmla="*/ 502 h 608"/>
                  <a:gd name="T8" fmla="*/ 150 w 256"/>
                  <a:gd name="T9" fmla="*/ 475 h 608"/>
                  <a:gd name="T10" fmla="*/ 106 w 256"/>
                  <a:gd name="T11" fmla="*/ 440 h 608"/>
                  <a:gd name="T12" fmla="*/ 70 w 256"/>
                  <a:gd name="T13" fmla="*/ 387 h 608"/>
                  <a:gd name="T14" fmla="*/ 35 w 256"/>
                  <a:gd name="T15" fmla="*/ 317 h 608"/>
                  <a:gd name="T16" fmla="*/ 18 w 256"/>
                  <a:gd name="T17" fmla="*/ 229 h 608"/>
                  <a:gd name="T18" fmla="*/ 9 w 256"/>
                  <a:gd name="T19" fmla="*/ 176 h 608"/>
                  <a:gd name="T20" fmla="*/ 18 w 256"/>
                  <a:gd name="T21" fmla="*/ 123 h 608"/>
                  <a:gd name="T22" fmla="*/ 26 w 256"/>
                  <a:gd name="T23" fmla="*/ 61 h 608"/>
                  <a:gd name="T24" fmla="*/ 44 w 256"/>
                  <a:gd name="T25" fmla="*/ 0 h 608"/>
                  <a:gd name="T26" fmla="*/ 18 w 256"/>
                  <a:gd name="T27" fmla="*/ 61 h 608"/>
                  <a:gd name="T28" fmla="*/ 9 w 256"/>
                  <a:gd name="T29" fmla="*/ 114 h 608"/>
                  <a:gd name="T30" fmla="*/ 0 w 256"/>
                  <a:gd name="T31" fmla="*/ 167 h 608"/>
                  <a:gd name="T32" fmla="*/ 0 w 256"/>
                  <a:gd name="T33" fmla="*/ 220 h 608"/>
                  <a:gd name="T34" fmla="*/ 9 w 256"/>
                  <a:gd name="T35" fmla="*/ 317 h 608"/>
                  <a:gd name="T36" fmla="*/ 35 w 256"/>
                  <a:gd name="T37" fmla="*/ 396 h 608"/>
                  <a:gd name="T38" fmla="*/ 70 w 256"/>
                  <a:gd name="T39" fmla="*/ 466 h 608"/>
                  <a:gd name="T40" fmla="*/ 114 w 256"/>
                  <a:gd name="T41" fmla="*/ 519 h 608"/>
                  <a:gd name="T42" fmla="*/ 158 w 256"/>
                  <a:gd name="T43" fmla="*/ 554 h 608"/>
                  <a:gd name="T44" fmla="*/ 194 w 256"/>
                  <a:gd name="T45" fmla="*/ 572 h 608"/>
                  <a:gd name="T46" fmla="*/ 176 w 256"/>
                  <a:gd name="T47" fmla="*/ 607 h 608"/>
                  <a:gd name="T48" fmla="*/ 255 w 256"/>
                  <a:gd name="T49" fmla="*/ 563 h 60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6"/>
                  <a:gd name="T76" fmla="*/ 0 h 608"/>
                  <a:gd name="T77" fmla="*/ 256 w 256"/>
                  <a:gd name="T78" fmla="*/ 608 h 60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6" h="608">
                    <a:moveTo>
                      <a:pt x="255" y="563"/>
                    </a:moveTo>
                    <a:lnTo>
                      <a:pt x="220" y="484"/>
                    </a:lnTo>
                    <a:lnTo>
                      <a:pt x="211" y="519"/>
                    </a:lnTo>
                    <a:lnTo>
                      <a:pt x="185" y="502"/>
                    </a:lnTo>
                    <a:lnTo>
                      <a:pt x="150" y="475"/>
                    </a:lnTo>
                    <a:lnTo>
                      <a:pt x="106" y="440"/>
                    </a:lnTo>
                    <a:lnTo>
                      <a:pt x="70" y="387"/>
                    </a:lnTo>
                    <a:lnTo>
                      <a:pt x="35" y="317"/>
                    </a:lnTo>
                    <a:lnTo>
                      <a:pt x="18" y="229"/>
                    </a:lnTo>
                    <a:lnTo>
                      <a:pt x="9" y="176"/>
                    </a:lnTo>
                    <a:lnTo>
                      <a:pt x="18" y="123"/>
                    </a:lnTo>
                    <a:lnTo>
                      <a:pt x="26" y="61"/>
                    </a:lnTo>
                    <a:lnTo>
                      <a:pt x="44" y="0"/>
                    </a:lnTo>
                    <a:lnTo>
                      <a:pt x="18" y="61"/>
                    </a:lnTo>
                    <a:lnTo>
                      <a:pt x="9" y="114"/>
                    </a:lnTo>
                    <a:lnTo>
                      <a:pt x="0" y="167"/>
                    </a:lnTo>
                    <a:lnTo>
                      <a:pt x="0" y="220"/>
                    </a:lnTo>
                    <a:lnTo>
                      <a:pt x="9" y="317"/>
                    </a:lnTo>
                    <a:lnTo>
                      <a:pt x="35" y="396"/>
                    </a:lnTo>
                    <a:lnTo>
                      <a:pt x="70" y="466"/>
                    </a:lnTo>
                    <a:lnTo>
                      <a:pt x="114" y="519"/>
                    </a:lnTo>
                    <a:lnTo>
                      <a:pt x="158" y="554"/>
                    </a:lnTo>
                    <a:lnTo>
                      <a:pt x="194" y="572"/>
                    </a:lnTo>
                    <a:lnTo>
                      <a:pt x="176" y="607"/>
                    </a:lnTo>
                    <a:lnTo>
                      <a:pt x="255" y="563"/>
                    </a:lnTo>
                  </a:path>
                </a:pathLst>
              </a:custGeom>
              <a:solidFill>
                <a:srgbClr val="FF9900"/>
              </a:solidFill>
              <a:ln w="12700" cap="rnd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lIns="80147" tIns="40074" rIns="80147" bIns="40074"/>
              <a:lstStyle/>
              <a:p>
                <a:endParaRPr lang="en-US"/>
              </a:p>
            </p:txBody>
          </p:sp>
          <p:sp>
            <p:nvSpPr>
              <p:cNvPr id="70697" name="Freeform 19"/>
              <p:cNvSpPr>
                <a:spLocks/>
              </p:cNvSpPr>
              <p:nvPr/>
            </p:nvSpPr>
            <p:spPr bwMode="auto">
              <a:xfrm>
                <a:off x="3706" y="3080"/>
                <a:ext cx="555" cy="336"/>
              </a:xfrm>
              <a:custGeom>
                <a:avLst/>
                <a:gdLst>
                  <a:gd name="T0" fmla="*/ 554 w 555"/>
                  <a:gd name="T1" fmla="*/ 247 h 336"/>
                  <a:gd name="T2" fmla="*/ 466 w 555"/>
                  <a:gd name="T3" fmla="*/ 211 h 336"/>
                  <a:gd name="T4" fmla="*/ 484 w 555"/>
                  <a:gd name="T5" fmla="*/ 247 h 336"/>
                  <a:gd name="T6" fmla="*/ 457 w 555"/>
                  <a:gd name="T7" fmla="*/ 255 h 336"/>
                  <a:gd name="T8" fmla="*/ 413 w 555"/>
                  <a:gd name="T9" fmla="*/ 264 h 336"/>
                  <a:gd name="T10" fmla="*/ 352 w 555"/>
                  <a:gd name="T11" fmla="*/ 264 h 336"/>
                  <a:gd name="T12" fmla="*/ 290 w 555"/>
                  <a:gd name="T13" fmla="*/ 255 h 336"/>
                  <a:gd name="T14" fmla="*/ 255 w 555"/>
                  <a:gd name="T15" fmla="*/ 247 h 336"/>
                  <a:gd name="T16" fmla="*/ 220 w 555"/>
                  <a:gd name="T17" fmla="*/ 229 h 336"/>
                  <a:gd name="T18" fmla="*/ 176 w 555"/>
                  <a:gd name="T19" fmla="*/ 211 h 336"/>
                  <a:gd name="T20" fmla="*/ 140 w 555"/>
                  <a:gd name="T21" fmla="*/ 185 h 336"/>
                  <a:gd name="T22" fmla="*/ 105 w 555"/>
                  <a:gd name="T23" fmla="*/ 150 h 336"/>
                  <a:gd name="T24" fmla="*/ 61 w 555"/>
                  <a:gd name="T25" fmla="*/ 106 h 336"/>
                  <a:gd name="T26" fmla="*/ 26 w 555"/>
                  <a:gd name="T27" fmla="*/ 53 h 336"/>
                  <a:gd name="T28" fmla="*/ 0 w 555"/>
                  <a:gd name="T29" fmla="*/ 0 h 336"/>
                  <a:gd name="T30" fmla="*/ 26 w 555"/>
                  <a:gd name="T31" fmla="*/ 53 h 336"/>
                  <a:gd name="T32" fmla="*/ 52 w 555"/>
                  <a:gd name="T33" fmla="*/ 106 h 336"/>
                  <a:gd name="T34" fmla="*/ 88 w 555"/>
                  <a:gd name="T35" fmla="*/ 150 h 336"/>
                  <a:gd name="T36" fmla="*/ 123 w 555"/>
                  <a:gd name="T37" fmla="*/ 194 h 336"/>
                  <a:gd name="T38" fmla="*/ 202 w 555"/>
                  <a:gd name="T39" fmla="*/ 247 h 336"/>
                  <a:gd name="T40" fmla="*/ 272 w 555"/>
                  <a:gd name="T41" fmla="*/ 282 h 336"/>
                  <a:gd name="T42" fmla="*/ 352 w 555"/>
                  <a:gd name="T43" fmla="*/ 308 h 336"/>
                  <a:gd name="T44" fmla="*/ 413 w 555"/>
                  <a:gd name="T45" fmla="*/ 317 h 336"/>
                  <a:gd name="T46" fmla="*/ 466 w 555"/>
                  <a:gd name="T47" fmla="*/ 308 h 336"/>
                  <a:gd name="T48" fmla="*/ 501 w 555"/>
                  <a:gd name="T49" fmla="*/ 299 h 336"/>
                  <a:gd name="T50" fmla="*/ 519 w 555"/>
                  <a:gd name="T51" fmla="*/ 335 h 336"/>
                  <a:gd name="T52" fmla="*/ 554 w 555"/>
                  <a:gd name="T53" fmla="*/ 247 h 3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5"/>
                  <a:gd name="T82" fmla="*/ 0 h 336"/>
                  <a:gd name="T83" fmla="*/ 555 w 555"/>
                  <a:gd name="T84" fmla="*/ 336 h 3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5" h="336">
                    <a:moveTo>
                      <a:pt x="554" y="247"/>
                    </a:moveTo>
                    <a:lnTo>
                      <a:pt x="466" y="211"/>
                    </a:lnTo>
                    <a:lnTo>
                      <a:pt x="484" y="247"/>
                    </a:lnTo>
                    <a:lnTo>
                      <a:pt x="457" y="255"/>
                    </a:lnTo>
                    <a:lnTo>
                      <a:pt x="413" y="264"/>
                    </a:lnTo>
                    <a:lnTo>
                      <a:pt x="352" y="264"/>
                    </a:lnTo>
                    <a:lnTo>
                      <a:pt x="290" y="255"/>
                    </a:lnTo>
                    <a:lnTo>
                      <a:pt x="255" y="247"/>
                    </a:lnTo>
                    <a:lnTo>
                      <a:pt x="220" y="229"/>
                    </a:lnTo>
                    <a:lnTo>
                      <a:pt x="176" y="211"/>
                    </a:lnTo>
                    <a:lnTo>
                      <a:pt x="140" y="185"/>
                    </a:lnTo>
                    <a:lnTo>
                      <a:pt x="105" y="150"/>
                    </a:lnTo>
                    <a:lnTo>
                      <a:pt x="61" y="106"/>
                    </a:lnTo>
                    <a:lnTo>
                      <a:pt x="26" y="53"/>
                    </a:lnTo>
                    <a:lnTo>
                      <a:pt x="0" y="0"/>
                    </a:lnTo>
                    <a:lnTo>
                      <a:pt x="26" y="53"/>
                    </a:lnTo>
                    <a:lnTo>
                      <a:pt x="52" y="106"/>
                    </a:lnTo>
                    <a:lnTo>
                      <a:pt x="88" y="150"/>
                    </a:lnTo>
                    <a:lnTo>
                      <a:pt x="123" y="194"/>
                    </a:lnTo>
                    <a:lnTo>
                      <a:pt x="202" y="247"/>
                    </a:lnTo>
                    <a:lnTo>
                      <a:pt x="272" y="282"/>
                    </a:lnTo>
                    <a:lnTo>
                      <a:pt x="352" y="308"/>
                    </a:lnTo>
                    <a:lnTo>
                      <a:pt x="413" y="317"/>
                    </a:lnTo>
                    <a:lnTo>
                      <a:pt x="466" y="308"/>
                    </a:lnTo>
                    <a:lnTo>
                      <a:pt x="501" y="299"/>
                    </a:lnTo>
                    <a:lnTo>
                      <a:pt x="519" y="335"/>
                    </a:lnTo>
                    <a:lnTo>
                      <a:pt x="554" y="247"/>
                    </a:lnTo>
                  </a:path>
                </a:pathLst>
              </a:custGeom>
              <a:solidFill>
                <a:srgbClr val="FF9900"/>
              </a:solidFill>
              <a:ln w="12700" cap="rnd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lIns="80147" tIns="40074" rIns="80147" bIns="40074"/>
              <a:lstStyle/>
              <a:p>
                <a:endParaRPr lang="en-US"/>
              </a:p>
            </p:txBody>
          </p:sp>
        </p:grpSp>
      </p:grpSp>
      <p:sp>
        <p:nvSpPr>
          <p:cNvPr id="70668" name="Text Box 20"/>
          <p:cNvSpPr txBox="1">
            <a:spLocks noChangeArrowheads="1"/>
          </p:cNvSpPr>
          <p:nvPr/>
        </p:nvSpPr>
        <p:spPr bwMode="auto">
          <a:xfrm>
            <a:off x="4103688" y="4011614"/>
            <a:ext cx="1162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8" tIns="45705" rIns="91408" bIns="4570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200" b="1">
                <a:solidFill>
                  <a:srgbClr val="000000"/>
                </a:solidFill>
              </a:rPr>
              <a:t>Amplification</a:t>
            </a: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70669" name="Text Box 21"/>
          <p:cNvSpPr txBox="1">
            <a:spLocks noChangeArrowheads="1"/>
          </p:cNvSpPr>
          <p:nvPr/>
        </p:nvSpPr>
        <p:spPr bwMode="auto">
          <a:xfrm>
            <a:off x="6257926" y="4903789"/>
            <a:ext cx="4278313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000" b="1">
                <a:solidFill>
                  <a:srgbClr val="3333CC"/>
                </a:solidFill>
              </a:rPr>
              <a:t>Emergence of pathogens</a:t>
            </a: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altLang="en-US" sz="1600">
                <a:solidFill>
                  <a:srgbClr val="3333CC"/>
                </a:solidFill>
              </a:rPr>
              <a:t> </a:t>
            </a:r>
            <a:r>
              <a:rPr lang="en-US" altLang="en-US" sz="1600">
                <a:solidFill>
                  <a:srgbClr val="000090"/>
                </a:solidFill>
              </a:rPr>
              <a:t>Encroachment introduction, “spillover” </a:t>
            </a: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altLang="en-US" sz="1600">
                <a:solidFill>
                  <a:srgbClr val="000090"/>
                </a:solidFill>
              </a:rPr>
              <a:t> </a:t>
            </a:r>
            <a:r>
              <a:rPr lang="en-GB" altLang="en-US" sz="1600">
                <a:solidFill>
                  <a:srgbClr val="000090"/>
                </a:solidFill>
              </a:rPr>
              <a:t>At-risk behaviour</a:t>
            </a:r>
            <a:endParaRPr lang="en-US" altLang="en-US" sz="1600">
              <a:solidFill>
                <a:srgbClr val="000090"/>
              </a:solidFill>
            </a:endParaRP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altLang="en-US" sz="1600">
                <a:solidFill>
                  <a:srgbClr val="000090"/>
                </a:solidFill>
              </a:rPr>
              <a:t> Human encroachment, </a:t>
            </a:r>
            <a:r>
              <a:rPr lang="en-US" altLang="en-US" sz="1600" i="1">
                <a:solidFill>
                  <a:srgbClr val="000090"/>
                </a:solidFill>
              </a:rPr>
              <a:t>ex situ</a:t>
            </a:r>
            <a:r>
              <a:rPr lang="en-US" altLang="en-US" sz="1600">
                <a:solidFill>
                  <a:srgbClr val="000090"/>
                </a:solidFill>
              </a:rPr>
              <a:t> contact, Ecological manipulation</a:t>
            </a: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altLang="en-US" sz="1600">
                <a:solidFill>
                  <a:srgbClr val="000090"/>
                </a:solidFill>
              </a:rPr>
              <a:t> Translocation of wildlife</a:t>
            </a:r>
          </a:p>
        </p:txBody>
      </p:sp>
      <p:sp>
        <p:nvSpPr>
          <p:cNvPr id="70670" name="Text Box 22"/>
          <p:cNvSpPr txBox="1">
            <a:spLocks noChangeArrowheads="1"/>
          </p:cNvSpPr>
          <p:nvPr/>
        </p:nvSpPr>
        <p:spPr bwMode="auto">
          <a:xfrm>
            <a:off x="6218238" y="606426"/>
            <a:ext cx="446405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000" b="1">
                <a:solidFill>
                  <a:srgbClr val="3333CC"/>
                </a:solidFill>
              </a:rPr>
              <a:t>Globalization of pathogens</a:t>
            </a: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altLang="en-US" sz="1600">
                <a:solidFill>
                  <a:srgbClr val="3333CC"/>
                </a:solidFill>
              </a:rPr>
              <a:t> </a:t>
            </a:r>
            <a:r>
              <a:rPr lang="en-US" altLang="en-US" sz="1600">
                <a:solidFill>
                  <a:srgbClr val="000090"/>
                </a:solidFill>
              </a:rPr>
              <a:t>Global travel: people, animals, vectors </a:t>
            </a: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altLang="en-US" sz="1600">
                <a:solidFill>
                  <a:srgbClr val="000090"/>
                </a:solidFill>
              </a:rPr>
              <a:t> Global trade: animal products, vaccines, medical products, etc.</a:t>
            </a:r>
          </a:p>
        </p:txBody>
      </p:sp>
      <p:sp>
        <p:nvSpPr>
          <p:cNvPr id="70671" name="Text Box 23"/>
          <p:cNvSpPr txBox="1">
            <a:spLocks noChangeArrowheads="1"/>
          </p:cNvSpPr>
          <p:nvPr/>
        </p:nvSpPr>
        <p:spPr bwMode="auto">
          <a:xfrm>
            <a:off x="6226176" y="2332038"/>
            <a:ext cx="4441825" cy="212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CC0000"/>
              </a:buClr>
            </a:pPr>
            <a:r>
              <a:rPr lang="en-GB" altLang="en-US" sz="2000" b="1">
                <a:solidFill>
                  <a:srgbClr val="3333CC"/>
                </a:solidFill>
              </a:rPr>
              <a:t>Amplification of pathogens</a:t>
            </a: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altLang="en-US" sz="1600">
                <a:solidFill>
                  <a:srgbClr val="3333CC"/>
                </a:solidFill>
              </a:rPr>
              <a:t> </a:t>
            </a:r>
            <a:r>
              <a:rPr lang="en-US" altLang="en-US" sz="1600">
                <a:solidFill>
                  <a:srgbClr val="000090"/>
                </a:solidFill>
              </a:rPr>
              <a:t>Successful H2H transmission,</a:t>
            </a: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altLang="en-US" sz="1600">
                <a:solidFill>
                  <a:srgbClr val="000090"/>
                </a:solidFill>
              </a:rPr>
              <a:t> Nosocomial transmission in health care centres </a:t>
            </a: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GB" altLang="en-US" sz="1600">
                <a:solidFill>
                  <a:srgbClr val="000090"/>
                </a:solidFill>
              </a:rPr>
              <a:t> New introduction from animals</a:t>
            </a:r>
            <a:endParaRPr lang="en-US" altLang="en-US" sz="1600">
              <a:solidFill>
                <a:srgbClr val="000090"/>
              </a:solidFill>
            </a:endParaRP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altLang="en-US" sz="1600">
                <a:solidFill>
                  <a:srgbClr val="000090"/>
                </a:solidFill>
              </a:rPr>
              <a:t> Urbanization</a:t>
            </a: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altLang="en-US" sz="1600">
                <a:solidFill>
                  <a:srgbClr val="000090"/>
                </a:solidFill>
              </a:rPr>
              <a:t> Agricultural intensification</a:t>
            </a: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altLang="en-US" sz="1600">
                <a:solidFill>
                  <a:srgbClr val="000090"/>
                </a:solidFill>
              </a:rPr>
              <a:t> Technology and industry</a:t>
            </a:r>
          </a:p>
        </p:txBody>
      </p:sp>
      <p:pic>
        <p:nvPicPr>
          <p:cNvPr id="7067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5053014"/>
            <a:ext cx="30353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3" name="Text Box 25"/>
          <p:cNvSpPr txBox="1">
            <a:spLocks noChangeArrowheads="1"/>
          </p:cNvSpPr>
          <p:nvPr/>
        </p:nvSpPr>
        <p:spPr bwMode="auto">
          <a:xfrm>
            <a:off x="4208463" y="812801"/>
            <a:ext cx="18970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200" b="1">
                <a:solidFill>
                  <a:srgbClr val="000000"/>
                </a:solidFill>
              </a:rPr>
              <a:t>Global travel and trade</a:t>
            </a: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70674" name="Text Box 26"/>
          <p:cNvSpPr txBox="1">
            <a:spLocks noChangeArrowheads="1"/>
          </p:cNvSpPr>
          <p:nvPr/>
        </p:nvSpPr>
        <p:spPr bwMode="auto">
          <a:xfrm>
            <a:off x="4818064" y="5040313"/>
            <a:ext cx="879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200" b="1">
                <a:solidFill>
                  <a:srgbClr val="000000"/>
                </a:solidFill>
              </a:rPr>
              <a:t>Human </a:t>
            </a:r>
          </a:p>
          <a:p>
            <a:pPr algn="ctr"/>
            <a:r>
              <a:rPr lang="en-GB" altLang="en-US" sz="1200" b="1">
                <a:solidFill>
                  <a:srgbClr val="000000"/>
                </a:solidFill>
              </a:rPr>
              <a:t>Animal </a:t>
            </a:r>
          </a:p>
          <a:p>
            <a:pPr algn="ctr"/>
            <a:r>
              <a:rPr lang="en-GB" altLang="en-US" sz="1200" b="1">
                <a:solidFill>
                  <a:srgbClr val="000000"/>
                </a:solidFill>
              </a:rPr>
              <a:t>interface</a:t>
            </a:r>
          </a:p>
        </p:txBody>
      </p:sp>
      <p:sp>
        <p:nvSpPr>
          <p:cNvPr id="70675" name="Text Box 27"/>
          <p:cNvSpPr txBox="1">
            <a:spLocks noChangeArrowheads="1"/>
          </p:cNvSpPr>
          <p:nvPr/>
        </p:nvSpPr>
        <p:spPr bwMode="auto">
          <a:xfrm>
            <a:off x="4525964" y="2563813"/>
            <a:ext cx="1455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200" b="1">
                <a:solidFill>
                  <a:srgbClr val="000000"/>
                </a:solidFill>
              </a:rPr>
              <a:t>Human to human </a:t>
            </a:r>
          </a:p>
          <a:p>
            <a:pPr algn="ctr"/>
            <a:r>
              <a:rPr lang="en-GB" altLang="en-US" sz="1200" b="1">
                <a:solidFill>
                  <a:srgbClr val="000000"/>
                </a:solidFill>
              </a:rPr>
              <a:t>transmission</a:t>
            </a:r>
            <a:endParaRPr lang="en-US" altLang="en-US" sz="1200" b="1">
              <a:solidFill>
                <a:srgbClr val="000000"/>
              </a:solidFill>
            </a:endParaRPr>
          </a:p>
        </p:txBody>
      </p:sp>
      <p:grpSp>
        <p:nvGrpSpPr>
          <p:cNvPr id="70676" name="Group 28"/>
          <p:cNvGrpSpPr>
            <a:grpSpLocks noChangeAspect="1"/>
          </p:cNvGrpSpPr>
          <p:nvPr/>
        </p:nvGrpSpPr>
        <p:grpSpPr bwMode="auto">
          <a:xfrm>
            <a:off x="1955801" y="635001"/>
            <a:ext cx="1655763" cy="1230313"/>
            <a:chOff x="3519" y="1315"/>
            <a:chExt cx="869" cy="645"/>
          </a:xfrm>
        </p:grpSpPr>
        <p:pic>
          <p:nvPicPr>
            <p:cNvPr id="70677" name="Picture 29" descr="WORLD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842">
              <a:off x="3627" y="1315"/>
              <a:ext cx="645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78" name="Freeform 30"/>
            <p:cNvSpPr>
              <a:spLocks noChangeAspect="1"/>
            </p:cNvSpPr>
            <p:nvPr/>
          </p:nvSpPr>
          <p:spPr bwMode="auto">
            <a:xfrm>
              <a:off x="3519" y="1459"/>
              <a:ext cx="869" cy="437"/>
            </a:xfrm>
            <a:custGeom>
              <a:avLst/>
              <a:gdLst>
                <a:gd name="T0" fmla="*/ 100 w 869"/>
                <a:gd name="T1" fmla="*/ 180 h 437"/>
                <a:gd name="T2" fmla="*/ 31 w 869"/>
                <a:gd name="T3" fmla="*/ 238 h 437"/>
                <a:gd name="T4" fmla="*/ 1 w 869"/>
                <a:gd name="T5" fmla="*/ 315 h 437"/>
                <a:gd name="T6" fmla="*/ 27 w 869"/>
                <a:gd name="T7" fmla="*/ 379 h 437"/>
                <a:gd name="T8" fmla="*/ 111 w 869"/>
                <a:gd name="T9" fmla="*/ 424 h 437"/>
                <a:gd name="T10" fmla="*/ 247 w 869"/>
                <a:gd name="T11" fmla="*/ 435 h 437"/>
                <a:gd name="T12" fmla="*/ 411 w 869"/>
                <a:gd name="T13" fmla="*/ 414 h 437"/>
                <a:gd name="T14" fmla="*/ 534 w 869"/>
                <a:gd name="T15" fmla="*/ 376 h 437"/>
                <a:gd name="T16" fmla="*/ 675 w 869"/>
                <a:gd name="T17" fmla="*/ 318 h 437"/>
                <a:gd name="T18" fmla="*/ 778 w 869"/>
                <a:gd name="T19" fmla="*/ 244 h 437"/>
                <a:gd name="T20" fmla="*/ 859 w 869"/>
                <a:gd name="T21" fmla="*/ 141 h 437"/>
                <a:gd name="T22" fmla="*/ 837 w 869"/>
                <a:gd name="T23" fmla="*/ 54 h 437"/>
                <a:gd name="T24" fmla="*/ 759 w 869"/>
                <a:gd name="T25" fmla="*/ 12 h 437"/>
                <a:gd name="T26" fmla="*/ 690 w 869"/>
                <a:gd name="T27" fmla="*/ 0 h 4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69"/>
                <a:gd name="T43" fmla="*/ 0 h 437"/>
                <a:gd name="T44" fmla="*/ 869 w 869"/>
                <a:gd name="T45" fmla="*/ 437 h 4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69" h="437">
                  <a:moveTo>
                    <a:pt x="100" y="180"/>
                  </a:moveTo>
                  <a:cubicBezTo>
                    <a:pt x="89" y="190"/>
                    <a:pt x="47" y="216"/>
                    <a:pt x="31" y="238"/>
                  </a:cubicBezTo>
                  <a:cubicBezTo>
                    <a:pt x="15" y="260"/>
                    <a:pt x="2" y="292"/>
                    <a:pt x="1" y="315"/>
                  </a:cubicBezTo>
                  <a:cubicBezTo>
                    <a:pt x="0" y="338"/>
                    <a:pt x="9" y="361"/>
                    <a:pt x="27" y="379"/>
                  </a:cubicBezTo>
                  <a:cubicBezTo>
                    <a:pt x="45" y="397"/>
                    <a:pt x="74" y="415"/>
                    <a:pt x="111" y="424"/>
                  </a:cubicBezTo>
                  <a:cubicBezTo>
                    <a:pt x="148" y="433"/>
                    <a:pt x="197" y="437"/>
                    <a:pt x="247" y="435"/>
                  </a:cubicBezTo>
                  <a:cubicBezTo>
                    <a:pt x="297" y="433"/>
                    <a:pt x="363" y="424"/>
                    <a:pt x="411" y="414"/>
                  </a:cubicBezTo>
                  <a:cubicBezTo>
                    <a:pt x="459" y="404"/>
                    <a:pt x="490" y="392"/>
                    <a:pt x="534" y="376"/>
                  </a:cubicBezTo>
                  <a:cubicBezTo>
                    <a:pt x="578" y="360"/>
                    <a:pt x="634" y="340"/>
                    <a:pt x="675" y="318"/>
                  </a:cubicBezTo>
                  <a:cubicBezTo>
                    <a:pt x="716" y="296"/>
                    <a:pt x="747" y="273"/>
                    <a:pt x="778" y="244"/>
                  </a:cubicBezTo>
                  <a:cubicBezTo>
                    <a:pt x="809" y="215"/>
                    <a:pt x="849" y="172"/>
                    <a:pt x="859" y="141"/>
                  </a:cubicBezTo>
                  <a:cubicBezTo>
                    <a:pt x="869" y="110"/>
                    <a:pt x="854" y="76"/>
                    <a:pt x="837" y="54"/>
                  </a:cubicBezTo>
                  <a:cubicBezTo>
                    <a:pt x="820" y="32"/>
                    <a:pt x="783" y="21"/>
                    <a:pt x="759" y="12"/>
                  </a:cubicBezTo>
                  <a:cubicBezTo>
                    <a:pt x="735" y="3"/>
                    <a:pt x="704" y="2"/>
                    <a:pt x="69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147" tIns="40074" rIns="80147" bIns="40074"/>
            <a:lstStyle/>
            <a:p>
              <a:endParaRPr lang="en-US"/>
            </a:p>
          </p:txBody>
        </p:sp>
        <p:sp>
          <p:nvSpPr>
            <p:cNvPr id="70679" name="AutoShape 31"/>
            <p:cNvSpPr>
              <a:spLocks noChangeAspect="1" noChangeArrowheads="1"/>
            </p:cNvSpPr>
            <p:nvPr/>
          </p:nvSpPr>
          <p:spPr bwMode="auto">
            <a:xfrm>
              <a:off x="3886" y="1812"/>
              <a:ext cx="27" cy="2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147" tIns="40074" rIns="80147" bIns="40074" anchor="ctr"/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endParaRPr lang="en-US" altLang="en-US" sz="900">
                <a:solidFill>
                  <a:srgbClr val="000000"/>
                </a:solidFill>
              </a:endParaRPr>
            </a:p>
          </p:txBody>
        </p:sp>
        <p:sp>
          <p:nvSpPr>
            <p:cNvPr id="70680" name="AutoShape 32"/>
            <p:cNvSpPr>
              <a:spLocks noChangeAspect="1" noChangeArrowheads="1"/>
            </p:cNvSpPr>
            <p:nvPr/>
          </p:nvSpPr>
          <p:spPr bwMode="auto">
            <a:xfrm>
              <a:off x="4077" y="1438"/>
              <a:ext cx="27" cy="2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147" tIns="40074" rIns="80147" bIns="40074" anchor="ctr"/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endParaRPr lang="en-US" altLang="en-US" sz="900">
                <a:solidFill>
                  <a:srgbClr val="000000"/>
                </a:solidFill>
              </a:endParaRPr>
            </a:p>
          </p:txBody>
        </p:sp>
        <p:sp>
          <p:nvSpPr>
            <p:cNvPr id="70681" name="AutoShape 33"/>
            <p:cNvSpPr>
              <a:spLocks noChangeAspect="1" noChangeArrowheads="1"/>
            </p:cNvSpPr>
            <p:nvPr/>
          </p:nvSpPr>
          <p:spPr bwMode="auto">
            <a:xfrm>
              <a:off x="3636" y="1664"/>
              <a:ext cx="27" cy="2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147" tIns="40074" rIns="80147" bIns="40074" anchor="ctr"/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endParaRPr lang="en-US" altLang="en-US" sz="900">
                <a:solidFill>
                  <a:srgbClr val="000000"/>
                </a:solidFill>
              </a:endParaRPr>
            </a:p>
          </p:txBody>
        </p:sp>
        <p:sp>
          <p:nvSpPr>
            <p:cNvPr id="70682" name="AutoShape 34"/>
            <p:cNvSpPr>
              <a:spLocks noChangeAspect="1" noChangeArrowheads="1"/>
            </p:cNvSpPr>
            <p:nvPr/>
          </p:nvSpPr>
          <p:spPr bwMode="auto">
            <a:xfrm>
              <a:off x="4189" y="1590"/>
              <a:ext cx="27" cy="2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147" tIns="40074" rIns="80147" bIns="40074" anchor="ctr"/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endParaRPr lang="en-US" altLang="en-US" sz="900">
                <a:solidFill>
                  <a:srgbClr val="000000"/>
                </a:solidFill>
              </a:endParaRPr>
            </a:p>
          </p:txBody>
        </p:sp>
        <p:sp>
          <p:nvSpPr>
            <p:cNvPr id="70683" name="AutoShape 35"/>
            <p:cNvSpPr>
              <a:spLocks noChangeAspect="1" noChangeArrowheads="1"/>
            </p:cNvSpPr>
            <p:nvPr/>
          </p:nvSpPr>
          <p:spPr bwMode="auto">
            <a:xfrm>
              <a:off x="3931" y="1575"/>
              <a:ext cx="27" cy="2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147" tIns="40074" rIns="80147" bIns="40074" anchor="ctr"/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endParaRPr lang="en-US" altLang="en-US" sz="900">
                <a:solidFill>
                  <a:srgbClr val="000000"/>
                </a:solidFill>
              </a:endParaRPr>
            </a:p>
          </p:txBody>
        </p:sp>
        <p:sp>
          <p:nvSpPr>
            <p:cNvPr id="70684" name="AutoShape 36"/>
            <p:cNvSpPr>
              <a:spLocks noChangeAspect="1" noChangeArrowheads="1"/>
            </p:cNvSpPr>
            <p:nvPr/>
          </p:nvSpPr>
          <p:spPr bwMode="auto">
            <a:xfrm>
              <a:off x="3792" y="1527"/>
              <a:ext cx="27" cy="2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147" tIns="40074" rIns="80147" bIns="40074" anchor="ctr"/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endParaRPr lang="en-US" altLang="en-US" sz="900">
                <a:solidFill>
                  <a:srgbClr val="000000"/>
                </a:solidFill>
              </a:endParaRPr>
            </a:p>
          </p:txBody>
        </p:sp>
        <p:sp>
          <p:nvSpPr>
            <p:cNvPr id="70685" name="AutoShape 37"/>
            <p:cNvSpPr>
              <a:spLocks noChangeAspect="1" noChangeArrowheads="1"/>
            </p:cNvSpPr>
            <p:nvPr/>
          </p:nvSpPr>
          <p:spPr bwMode="auto">
            <a:xfrm>
              <a:off x="3828" y="1455"/>
              <a:ext cx="27" cy="2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147" tIns="40074" rIns="80147" bIns="40074" anchor="ctr"/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endParaRPr lang="en-US" altLang="en-US" sz="900">
                <a:solidFill>
                  <a:srgbClr val="000000"/>
                </a:solidFill>
              </a:endParaRPr>
            </a:p>
          </p:txBody>
        </p:sp>
        <p:sp>
          <p:nvSpPr>
            <p:cNvPr id="70686" name="AutoShape 38"/>
            <p:cNvSpPr>
              <a:spLocks noChangeAspect="1" noChangeArrowheads="1"/>
            </p:cNvSpPr>
            <p:nvPr/>
          </p:nvSpPr>
          <p:spPr bwMode="auto">
            <a:xfrm>
              <a:off x="4155" y="1450"/>
              <a:ext cx="27" cy="2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147" tIns="40074" rIns="80147" bIns="40074" anchor="ctr"/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endParaRPr lang="en-US" altLang="en-US" sz="900">
                <a:solidFill>
                  <a:srgbClr val="000000"/>
                </a:solidFill>
              </a:endParaRPr>
            </a:p>
          </p:txBody>
        </p:sp>
        <p:sp>
          <p:nvSpPr>
            <p:cNvPr id="70687" name="Freeform 39"/>
            <p:cNvSpPr>
              <a:spLocks noChangeAspect="1"/>
            </p:cNvSpPr>
            <p:nvPr/>
          </p:nvSpPr>
          <p:spPr bwMode="auto">
            <a:xfrm rot="4117581">
              <a:off x="3968" y="1674"/>
              <a:ext cx="254" cy="287"/>
            </a:xfrm>
            <a:custGeom>
              <a:avLst/>
              <a:gdLst>
                <a:gd name="T0" fmla="*/ 0 w 981"/>
                <a:gd name="T1" fmla="*/ 0 h 1095"/>
                <a:gd name="T2" fmla="*/ 0 w 981"/>
                <a:gd name="T3" fmla="*/ 0 h 1095"/>
                <a:gd name="T4" fmla="*/ 0 w 981"/>
                <a:gd name="T5" fmla="*/ 0 h 1095"/>
                <a:gd name="T6" fmla="*/ 0 w 981"/>
                <a:gd name="T7" fmla="*/ 0 h 1095"/>
                <a:gd name="T8" fmla="*/ 0 w 981"/>
                <a:gd name="T9" fmla="*/ 0 h 1095"/>
                <a:gd name="T10" fmla="*/ 0 w 981"/>
                <a:gd name="T11" fmla="*/ 0 h 1095"/>
                <a:gd name="T12" fmla="*/ 0 w 981"/>
                <a:gd name="T13" fmla="*/ 0 h 1095"/>
                <a:gd name="T14" fmla="*/ 0 w 981"/>
                <a:gd name="T15" fmla="*/ 0 h 1095"/>
                <a:gd name="T16" fmla="*/ 0 w 981"/>
                <a:gd name="T17" fmla="*/ 0 h 1095"/>
                <a:gd name="T18" fmla="*/ 0 w 981"/>
                <a:gd name="T19" fmla="*/ 0 h 1095"/>
                <a:gd name="T20" fmla="*/ 0 w 981"/>
                <a:gd name="T21" fmla="*/ 0 h 1095"/>
                <a:gd name="T22" fmla="*/ 0 w 981"/>
                <a:gd name="T23" fmla="*/ 0 h 1095"/>
                <a:gd name="T24" fmla="*/ 0 w 981"/>
                <a:gd name="T25" fmla="*/ 0 h 1095"/>
                <a:gd name="T26" fmla="*/ 0 w 981"/>
                <a:gd name="T27" fmla="*/ 0 h 1095"/>
                <a:gd name="T28" fmla="*/ 0 w 981"/>
                <a:gd name="T29" fmla="*/ 0 h 1095"/>
                <a:gd name="T30" fmla="*/ 0 w 981"/>
                <a:gd name="T31" fmla="*/ 0 h 1095"/>
                <a:gd name="T32" fmla="*/ 0 w 981"/>
                <a:gd name="T33" fmla="*/ 0 h 1095"/>
                <a:gd name="T34" fmla="*/ 0 w 981"/>
                <a:gd name="T35" fmla="*/ 0 h 1095"/>
                <a:gd name="T36" fmla="*/ 0 w 981"/>
                <a:gd name="T37" fmla="*/ 0 h 1095"/>
                <a:gd name="T38" fmla="*/ 0 w 981"/>
                <a:gd name="T39" fmla="*/ 0 h 1095"/>
                <a:gd name="T40" fmla="*/ 0 w 981"/>
                <a:gd name="T41" fmla="*/ 0 h 1095"/>
                <a:gd name="T42" fmla="*/ 0 w 981"/>
                <a:gd name="T43" fmla="*/ 0 h 1095"/>
                <a:gd name="T44" fmla="*/ 0 w 981"/>
                <a:gd name="T45" fmla="*/ 0 h 1095"/>
                <a:gd name="T46" fmla="*/ 0 w 981"/>
                <a:gd name="T47" fmla="*/ 0 h 1095"/>
                <a:gd name="T48" fmla="*/ 0 w 981"/>
                <a:gd name="T49" fmla="*/ 0 h 1095"/>
                <a:gd name="T50" fmla="*/ 0 w 981"/>
                <a:gd name="T51" fmla="*/ 0 h 1095"/>
                <a:gd name="T52" fmla="*/ 0 w 981"/>
                <a:gd name="T53" fmla="*/ 0 h 1095"/>
                <a:gd name="T54" fmla="*/ 0 w 981"/>
                <a:gd name="T55" fmla="*/ 0 h 1095"/>
                <a:gd name="T56" fmla="*/ 0 w 981"/>
                <a:gd name="T57" fmla="*/ 0 h 1095"/>
                <a:gd name="T58" fmla="*/ 0 w 981"/>
                <a:gd name="T59" fmla="*/ 0 h 1095"/>
                <a:gd name="T60" fmla="*/ 0 w 981"/>
                <a:gd name="T61" fmla="*/ 0 h 1095"/>
                <a:gd name="T62" fmla="*/ 0 w 981"/>
                <a:gd name="T63" fmla="*/ 0 h 1095"/>
                <a:gd name="T64" fmla="*/ 0 w 981"/>
                <a:gd name="T65" fmla="*/ 0 h 1095"/>
                <a:gd name="T66" fmla="*/ 0 w 981"/>
                <a:gd name="T67" fmla="*/ 0 h 1095"/>
                <a:gd name="T68" fmla="*/ 0 w 981"/>
                <a:gd name="T69" fmla="*/ 0 h 1095"/>
                <a:gd name="T70" fmla="*/ 0 w 981"/>
                <a:gd name="T71" fmla="*/ 0 h 1095"/>
                <a:gd name="T72" fmla="*/ 0 w 981"/>
                <a:gd name="T73" fmla="*/ 0 h 1095"/>
                <a:gd name="T74" fmla="*/ 0 w 981"/>
                <a:gd name="T75" fmla="*/ 0 h 1095"/>
                <a:gd name="T76" fmla="*/ 0 w 981"/>
                <a:gd name="T77" fmla="*/ 0 h 10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81"/>
                <a:gd name="T118" fmla="*/ 0 h 1095"/>
                <a:gd name="T119" fmla="*/ 981 w 981"/>
                <a:gd name="T120" fmla="*/ 1095 h 10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81" h="1095">
                  <a:moveTo>
                    <a:pt x="486" y="2"/>
                  </a:moveTo>
                  <a:lnTo>
                    <a:pt x="446" y="71"/>
                  </a:lnTo>
                  <a:lnTo>
                    <a:pt x="444" y="377"/>
                  </a:lnTo>
                  <a:lnTo>
                    <a:pt x="0" y="755"/>
                  </a:lnTo>
                  <a:lnTo>
                    <a:pt x="6" y="839"/>
                  </a:lnTo>
                  <a:lnTo>
                    <a:pt x="45" y="815"/>
                  </a:lnTo>
                  <a:lnTo>
                    <a:pt x="95" y="783"/>
                  </a:lnTo>
                  <a:lnTo>
                    <a:pt x="140" y="758"/>
                  </a:lnTo>
                  <a:lnTo>
                    <a:pt x="198" y="728"/>
                  </a:lnTo>
                  <a:lnTo>
                    <a:pt x="260" y="705"/>
                  </a:lnTo>
                  <a:lnTo>
                    <a:pt x="317" y="687"/>
                  </a:lnTo>
                  <a:lnTo>
                    <a:pt x="366" y="672"/>
                  </a:lnTo>
                  <a:lnTo>
                    <a:pt x="437" y="666"/>
                  </a:lnTo>
                  <a:lnTo>
                    <a:pt x="459" y="893"/>
                  </a:lnTo>
                  <a:lnTo>
                    <a:pt x="455" y="914"/>
                  </a:lnTo>
                  <a:lnTo>
                    <a:pt x="311" y="1038"/>
                  </a:lnTo>
                  <a:lnTo>
                    <a:pt x="321" y="1091"/>
                  </a:lnTo>
                  <a:lnTo>
                    <a:pt x="479" y="1019"/>
                  </a:lnTo>
                  <a:lnTo>
                    <a:pt x="492" y="1056"/>
                  </a:lnTo>
                  <a:lnTo>
                    <a:pt x="506" y="1058"/>
                  </a:lnTo>
                  <a:lnTo>
                    <a:pt x="521" y="1013"/>
                  </a:lnTo>
                  <a:lnTo>
                    <a:pt x="681" y="1095"/>
                  </a:lnTo>
                  <a:lnTo>
                    <a:pt x="681" y="1026"/>
                  </a:lnTo>
                  <a:lnTo>
                    <a:pt x="548" y="906"/>
                  </a:lnTo>
                  <a:lnTo>
                    <a:pt x="551" y="666"/>
                  </a:lnTo>
                  <a:lnTo>
                    <a:pt x="608" y="674"/>
                  </a:lnTo>
                  <a:lnTo>
                    <a:pt x="672" y="686"/>
                  </a:lnTo>
                  <a:lnTo>
                    <a:pt x="731" y="705"/>
                  </a:lnTo>
                  <a:lnTo>
                    <a:pt x="788" y="729"/>
                  </a:lnTo>
                  <a:lnTo>
                    <a:pt x="825" y="747"/>
                  </a:lnTo>
                  <a:lnTo>
                    <a:pt x="888" y="780"/>
                  </a:lnTo>
                  <a:lnTo>
                    <a:pt x="932" y="809"/>
                  </a:lnTo>
                  <a:lnTo>
                    <a:pt x="953" y="825"/>
                  </a:lnTo>
                  <a:lnTo>
                    <a:pt x="980" y="843"/>
                  </a:lnTo>
                  <a:lnTo>
                    <a:pt x="981" y="753"/>
                  </a:lnTo>
                  <a:lnTo>
                    <a:pt x="545" y="381"/>
                  </a:lnTo>
                  <a:lnTo>
                    <a:pt x="531" y="71"/>
                  </a:lnTo>
                  <a:lnTo>
                    <a:pt x="498" y="0"/>
                  </a:lnTo>
                  <a:lnTo>
                    <a:pt x="486" y="2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80147" tIns="40074" rIns="80147" bIns="40074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90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40275" y="115888"/>
            <a:ext cx="7451725" cy="576262"/>
          </a:xfrm>
        </p:spPr>
        <p:txBody>
          <a:bodyPr anchor="t"/>
          <a:lstStyle/>
          <a:p>
            <a:r>
              <a:rPr lang="en-GB" altLang="en-US" sz="2800" b="1" u="sng" dirty="0">
                <a:solidFill>
                  <a:srgbClr val="FF0000"/>
                </a:solidFill>
              </a:rPr>
              <a:t>Decision instrument (Annex 2)</a:t>
            </a:r>
            <a:endParaRPr lang="en-US" alt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620713"/>
            <a:ext cx="3632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74825" y="620714"/>
            <a:ext cx="5257800" cy="1152525"/>
            <a:chOff x="159" y="482"/>
            <a:chExt cx="3312" cy="726"/>
          </a:xfrm>
        </p:grpSpPr>
        <p:sp>
          <p:nvSpPr>
            <p:cNvPr id="1029125" name="Text Box 5"/>
            <p:cNvSpPr txBox="1">
              <a:spLocks noChangeArrowheads="1"/>
            </p:cNvSpPr>
            <p:nvPr/>
          </p:nvSpPr>
          <p:spPr bwMode="auto">
            <a:xfrm>
              <a:off x="159" y="482"/>
              <a:ext cx="2540" cy="582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44000"/>
                  </a:schemeClr>
                </a:gs>
                <a:gs pos="100000">
                  <a:schemeClr val="hlink">
                    <a:gamma/>
                    <a:tint val="53725"/>
                    <a:invGamma/>
                    <a:alpha val="48000"/>
                  </a:schemeClr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dirty="0">
                  <a:solidFill>
                    <a:srgbClr val="000000"/>
                  </a:solidFill>
                  <a:latin typeface="Arial"/>
                </a:rPr>
                <a:t>4 diseases that shall be notified  polio (wild-type polio virus), smallpox, human influenza new subtype, SARS. </a:t>
              </a:r>
            </a:p>
          </p:txBody>
        </p:sp>
        <p:sp>
          <p:nvSpPr>
            <p:cNvPr id="57350" name="Line 6"/>
            <p:cNvSpPr>
              <a:spLocks noChangeShapeType="1"/>
            </p:cNvSpPr>
            <p:nvPr/>
          </p:nvSpPr>
          <p:spPr bwMode="auto">
            <a:xfrm>
              <a:off x="2700" y="890"/>
              <a:ext cx="771" cy="31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774825" y="1954213"/>
            <a:ext cx="7416800" cy="1477962"/>
            <a:chOff x="159" y="1239"/>
            <a:chExt cx="4672" cy="931"/>
          </a:xfrm>
        </p:grpSpPr>
        <p:sp>
          <p:nvSpPr>
            <p:cNvPr id="1029128" name="Text Box 8"/>
            <p:cNvSpPr txBox="1">
              <a:spLocks noChangeArrowheads="1"/>
            </p:cNvSpPr>
            <p:nvPr/>
          </p:nvSpPr>
          <p:spPr bwMode="auto">
            <a:xfrm>
              <a:off x="159" y="1239"/>
              <a:ext cx="2540" cy="93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44000"/>
                  </a:schemeClr>
                </a:gs>
                <a:gs pos="100000">
                  <a:schemeClr val="hlink">
                    <a:gamma/>
                    <a:tint val="53725"/>
                    <a:invGamma/>
                    <a:alpha val="48000"/>
                  </a:schemeClr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dirty="0">
                  <a:solidFill>
                    <a:srgbClr val="000000"/>
                  </a:solidFill>
                  <a:latin typeface="Arial"/>
                </a:rPr>
                <a:t>Disease that shall always lead to utilization of the algorithm: cholera, pneumonic plague, yellow fever, VHF (Ebola, Lassa, Marburg), WNF, others…. </a:t>
              </a:r>
            </a:p>
          </p:txBody>
        </p:sp>
        <p:sp>
          <p:nvSpPr>
            <p:cNvPr id="57353" name="Line 9"/>
            <p:cNvSpPr>
              <a:spLocks noChangeShapeType="1"/>
            </p:cNvSpPr>
            <p:nvPr/>
          </p:nvSpPr>
          <p:spPr bwMode="auto">
            <a:xfrm flipV="1">
              <a:off x="2699" y="1570"/>
              <a:ext cx="2132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774825" y="3141664"/>
            <a:ext cx="6553200" cy="1804987"/>
            <a:chOff x="158" y="1979"/>
            <a:chExt cx="4129" cy="1137"/>
          </a:xfrm>
        </p:grpSpPr>
        <p:sp>
          <p:nvSpPr>
            <p:cNvPr id="1029131" name="Text Box 11"/>
            <p:cNvSpPr txBox="1">
              <a:spLocks noChangeArrowheads="1"/>
            </p:cNvSpPr>
            <p:nvPr/>
          </p:nvSpPr>
          <p:spPr bwMode="auto">
            <a:xfrm>
              <a:off x="158" y="2205"/>
              <a:ext cx="2540" cy="91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44000"/>
                  </a:schemeClr>
                </a:gs>
                <a:gs pos="100000">
                  <a:schemeClr val="hlink">
                    <a:gamma/>
                    <a:tint val="53725"/>
                    <a:invGamma/>
                    <a:alpha val="48000"/>
                  </a:schemeClr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600" dirty="0">
                  <a:solidFill>
                    <a:srgbClr val="000000"/>
                  </a:solidFill>
                  <a:latin typeface="Arial"/>
                </a:rPr>
                <a:t>Q1: public health impact serious?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GB" sz="1600" dirty="0">
                  <a:solidFill>
                    <a:srgbClr val="000000"/>
                  </a:solidFill>
                  <a:latin typeface="Arial"/>
                </a:rPr>
                <a:t>Q2: unusual or unexpected?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GB" sz="1600" dirty="0">
                  <a:solidFill>
                    <a:srgbClr val="000000"/>
                  </a:solidFill>
                  <a:latin typeface="Arial"/>
                </a:rPr>
                <a:t>Q3: risk of international spread?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GB" sz="1600" dirty="0">
                  <a:solidFill>
                    <a:srgbClr val="000000"/>
                  </a:solidFill>
                  <a:latin typeface="Arial"/>
                </a:rPr>
                <a:t>Q4: risk of travel/trade restriction?</a:t>
              </a:r>
            </a:p>
          </p:txBody>
        </p:sp>
        <p:sp>
          <p:nvSpPr>
            <p:cNvPr id="57356" name="Line 12"/>
            <p:cNvSpPr>
              <a:spLocks noChangeShapeType="1"/>
            </p:cNvSpPr>
            <p:nvPr/>
          </p:nvSpPr>
          <p:spPr bwMode="auto">
            <a:xfrm flipV="1">
              <a:off x="2699" y="1979"/>
              <a:ext cx="1361" cy="3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357" name="Line 13"/>
            <p:cNvSpPr>
              <a:spLocks noChangeShapeType="1"/>
            </p:cNvSpPr>
            <p:nvPr/>
          </p:nvSpPr>
          <p:spPr bwMode="auto">
            <a:xfrm flipV="1">
              <a:off x="2699" y="2296"/>
              <a:ext cx="1089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358" name="Line 14"/>
            <p:cNvSpPr>
              <a:spLocks noChangeShapeType="1"/>
            </p:cNvSpPr>
            <p:nvPr/>
          </p:nvSpPr>
          <p:spPr bwMode="auto">
            <a:xfrm flipV="1">
              <a:off x="2699" y="2704"/>
              <a:ext cx="1316" cy="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359" name="Line 15"/>
            <p:cNvSpPr>
              <a:spLocks noChangeShapeType="1"/>
            </p:cNvSpPr>
            <p:nvPr/>
          </p:nvSpPr>
          <p:spPr bwMode="auto">
            <a:xfrm flipV="1">
              <a:off x="2699" y="3022"/>
              <a:ext cx="1588" cy="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774826" y="4941888"/>
            <a:ext cx="7561263" cy="728662"/>
            <a:chOff x="158" y="3113"/>
            <a:chExt cx="4764" cy="459"/>
          </a:xfrm>
        </p:grpSpPr>
        <p:sp>
          <p:nvSpPr>
            <p:cNvPr id="1029137" name="Text Box 17"/>
            <p:cNvSpPr txBox="1">
              <a:spLocks noChangeArrowheads="1"/>
            </p:cNvSpPr>
            <p:nvPr/>
          </p:nvSpPr>
          <p:spPr bwMode="auto">
            <a:xfrm>
              <a:off x="158" y="3339"/>
              <a:ext cx="2540" cy="233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44000"/>
                  </a:schemeClr>
                </a:gs>
                <a:gs pos="100000">
                  <a:schemeClr val="hlink">
                    <a:gamma/>
                    <a:tint val="53725"/>
                    <a:invGamma/>
                    <a:alpha val="48000"/>
                  </a:schemeClr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dirty="0">
                  <a:solidFill>
                    <a:srgbClr val="000000"/>
                  </a:solidFill>
                  <a:latin typeface="Arial"/>
                </a:rPr>
                <a:t>Insufficient information: reassess</a:t>
              </a:r>
            </a:p>
          </p:txBody>
        </p:sp>
        <p:sp>
          <p:nvSpPr>
            <p:cNvPr id="57362" name="Line 18"/>
            <p:cNvSpPr>
              <a:spLocks noChangeShapeType="1"/>
            </p:cNvSpPr>
            <p:nvPr/>
          </p:nvSpPr>
          <p:spPr bwMode="auto">
            <a:xfrm flipV="1">
              <a:off x="2699" y="3113"/>
              <a:ext cx="2223" cy="3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707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6000" b="1" dirty="0" smtClean="0">
                <a:solidFill>
                  <a:srgbClr val="FF0000"/>
                </a:solidFill>
              </a:rPr>
              <a:t>Pandemics:-</a:t>
            </a:r>
            <a:endParaRPr lang="en-US" altLang="en-US" sz="6000" dirty="0">
              <a:solidFill>
                <a:srgbClr val="FF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90688"/>
            <a:ext cx="9372600" cy="4762501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ct val="25000"/>
              </a:spcBef>
              <a:buNone/>
            </a:pPr>
            <a:r>
              <a:rPr lang="en-GB" altLang="en-US" sz="2400" b="1" u="sng" dirty="0"/>
              <a:t>An epidemic </a:t>
            </a:r>
            <a:r>
              <a:rPr lang="en-GB" altLang="en-US" sz="2400" dirty="0"/>
              <a:t>of an infectious disease that spreads over a wide geographic area and affects a large proportion of the population.  </a:t>
            </a:r>
          </a:p>
          <a:p>
            <a:pPr marL="0" indent="0">
              <a:lnSpc>
                <a:spcPct val="115000"/>
              </a:lnSpc>
              <a:spcBef>
                <a:spcPct val="25000"/>
              </a:spcBef>
              <a:buNone/>
            </a:pPr>
            <a:endParaRPr lang="en-GB" altLang="en-US" sz="2400" dirty="0"/>
          </a:p>
          <a:p>
            <a:pPr marL="0" indent="0">
              <a:lnSpc>
                <a:spcPct val="115000"/>
              </a:lnSpc>
              <a:spcBef>
                <a:spcPct val="25000"/>
              </a:spcBef>
              <a:buNone/>
            </a:pPr>
            <a:r>
              <a:rPr lang="en-GB" altLang="en-US" sz="2400" b="1" dirty="0"/>
              <a:t>A pandemic </a:t>
            </a:r>
            <a:r>
              <a:rPr lang="en-GB" altLang="en-US" sz="2400" dirty="0"/>
              <a:t>can start when the following conditions occur:</a:t>
            </a:r>
          </a:p>
          <a:p>
            <a:pPr marL="1069975" lvl="1" indent="-533400">
              <a:lnSpc>
                <a:spcPct val="115000"/>
              </a:lnSpc>
              <a:spcBef>
                <a:spcPct val="25000"/>
              </a:spcBef>
            </a:pPr>
            <a:r>
              <a:rPr lang="en-GB" altLang="en-US" dirty="0"/>
              <a:t>Emergence of a disease, or a particular strain of a disease, new to a </a:t>
            </a:r>
            <a:r>
              <a:rPr lang="en-GB" altLang="en-US" dirty="0" smtClean="0"/>
              <a:t>population.</a:t>
            </a:r>
            <a:endParaRPr lang="en-GB" altLang="en-US" dirty="0"/>
          </a:p>
          <a:p>
            <a:pPr marL="1069975" lvl="1" indent="-533400">
              <a:lnSpc>
                <a:spcPct val="115000"/>
              </a:lnSpc>
              <a:spcBef>
                <a:spcPct val="25000"/>
              </a:spcBef>
            </a:pPr>
            <a:r>
              <a:rPr lang="en-GB" altLang="en-US" dirty="0"/>
              <a:t>The agent affects humans, causing serious </a:t>
            </a:r>
            <a:r>
              <a:rPr lang="en-GB" altLang="en-US" dirty="0" smtClean="0"/>
              <a:t>illness.</a:t>
            </a:r>
            <a:endParaRPr lang="en-GB" altLang="en-US" dirty="0"/>
          </a:p>
          <a:p>
            <a:pPr marL="1069975" lvl="1" indent="-533400">
              <a:lnSpc>
                <a:spcPct val="115000"/>
              </a:lnSpc>
              <a:spcBef>
                <a:spcPct val="25000"/>
              </a:spcBef>
            </a:pPr>
            <a:r>
              <a:rPr lang="en-GB" altLang="en-US" dirty="0"/>
              <a:t>The agent spreads easily and </a:t>
            </a:r>
            <a:r>
              <a:rPr lang="en-GB" altLang="en-US" dirty="0" smtClean="0"/>
              <a:t>sustainably </a:t>
            </a:r>
            <a:r>
              <a:rPr lang="en-GB" altLang="en-US" dirty="0"/>
              <a:t>among </a:t>
            </a:r>
            <a:r>
              <a:rPr lang="en-GB" altLang="en-US" dirty="0" smtClean="0"/>
              <a:t>humans (1).</a:t>
            </a:r>
          </a:p>
          <a:p>
            <a:pPr marL="1069975" lvl="1" indent="-533400">
              <a:lnSpc>
                <a:spcPct val="115000"/>
              </a:lnSpc>
              <a:spcBef>
                <a:spcPct val="25000"/>
              </a:spcBef>
            </a:pPr>
            <a:endParaRPr lang="en-US" altLang="en-US" dirty="0"/>
          </a:p>
          <a:p>
            <a:pPr marL="1069975" lvl="1" indent="-533400">
              <a:lnSpc>
                <a:spcPct val="115000"/>
              </a:lnSpc>
              <a:spcBef>
                <a:spcPct val="25000"/>
              </a:spcBef>
            </a:pPr>
            <a:r>
              <a:rPr lang="en-US" altLang="en-US" sz="1100" dirty="0" smtClean="0"/>
              <a:t>(1)</a:t>
            </a:r>
            <a:r>
              <a:rPr lang="en-GB" altLang="en-US" sz="1100" dirty="0"/>
              <a:t> Textbook of Adult Emergency Medicine</a:t>
            </a:r>
            <a:r>
              <a:rPr lang="en-US" altLang="en-US" sz="1100" dirty="0" smtClean="0"/>
              <a:t> </a:t>
            </a:r>
            <a:endParaRPr lang="en-GB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8884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>
                <a:solidFill>
                  <a:srgbClr val="FF0000"/>
                </a:solidFill>
              </a:rPr>
              <a:t>6- </a:t>
            </a:r>
            <a:r>
              <a:rPr lang="en-US" b="1" u="sng" dirty="0" smtClean="0">
                <a:solidFill>
                  <a:srgbClr val="FF0000"/>
                </a:solidFill>
              </a:rPr>
              <a:t>Current &amp; Future Plans 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Gathering and Health (CBRNE).</a:t>
            </a:r>
          </a:p>
          <a:p>
            <a:r>
              <a:rPr lang="en-US" dirty="0" smtClean="0"/>
              <a:t>Updating all plans to meet FIFA world cup 2022.</a:t>
            </a:r>
          </a:p>
          <a:p>
            <a:r>
              <a:rPr lang="en-US" dirty="0" smtClean="0"/>
              <a:t>Health Security based on IHR 2005 and GHSA.</a:t>
            </a:r>
          </a:p>
          <a:p>
            <a:r>
              <a:rPr lang="en-US" dirty="0" smtClean="0"/>
              <a:t>Building partnership with international centers.</a:t>
            </a:r>
          </a:p>
          <a:p>
            <a:r>
              <a:rPr lang="en-US" dirty="0" smtClean="0"/>
              <a:t>Surge Capacity for all Hazards.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49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61" y="866775"/>
            <a:ext cx="76200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546593" y="4497388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b="1" u="sng" dirty="0" smtClean="0">
                <a:solidFill>
                  <a:schemeClr val="bg1"/>
                </a:solidFill>
              </a:rPr>
              <a:t>THANKS</a:t>
            </a:r>
            <a:endParaRPr lang="en-US" sz="9600" b="1" u="sng" dirty="0">
              <a:solidFill>
                <a:schemeClr val="bg1"/>
              </a:solidFill>
            </a:endParaRPr>
          </a:p>
        </p:txBody>
      </p:sp>
      <p:pic>
        <p:nvPicPr>
          <p:cNvPr id="5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4" y="487619"/>
            <a:ext cx="1688961" cy="182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0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CONTENTS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 brief overview of biological hazards. 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- priority biological hazards </a:t>
            </a:r>
            <a:r>
              <a:rPr lang="en-US" dirty="0" smtClean="0"/>
              <a:t>in MOPH Qatar.</a:t>
            </a:r>
            <a:r>
              <a:rPr lang="en-US" dirty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- Qatar National preparedness and response approach. 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- practical examples ( local). 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- international </a:t>
            </a:r>
            <a:r>
              <a:rPr lang="en-US" dirty="0" smtClean="0"/>
              <a:t>approach:-</a:t>
            </a:r>
          </a:p>
          <a:p>
            <a:pPr marL="658368" lvl="1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world health organization lead and </a:t>
            </a:r>
            <a:r>
              <a:rPr lang="en-US" dirty="0" smtClean="0"/>
              <a:t>guidance 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 smtClean="0"/>
              <a:t>  IHR 2005.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 smtClean="0"/>
              <a:t>REGIONAL COLLABORATIONS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1- A </a:t>
            </a:r>
            <a:r>
              <a:rPr lang="en-US" b="1" u="sng" dirty="0">
                <a:solidFill>
                  <a:srgbClr val="FF0000"/>
                </a:solidFill>
              </a:rPr>
              <a:t>brief overview of biological </a:t>
            </a:r>
            <a:r>
              <a:rPr lang="en-US" b="1" u="sng" dirty="0" smtClean="0">
                <a:solidFill>
                  <a:srgbClr val="FF0000"/>
                </a:solidFill>
              </a:rPr>
              <a:t>hazards: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u="sng" dirty="0" smtClean="0"/>
              <a:t>Biohazards:- </a:t>
            </a:r>
            <a:r>
              <a:rPr lang="en-US" altLang="en-US" u="sng" dirty="0" smtClean="0"/>
              <a:t> </a:t>
            </a:r>
            <a:r>
              <a:rPr lang="en-US" altLang="en-US" u="sng" dirty="0"/>
              <a:t>organisms or products of organisms that present a risk to </a:t>
            </a:r>
            <a:r>
              <a:rPr lang="en-US" altLang="en-US" u="sng" dirty="0" smtClean="0"/>
              <a:t>humans</a:t>
            </a:r>
          </a:p>
          <a:p>
            <a:pPr lvl="1"/>
            <a:r>
              <a:rPr lang="en-US" altLang="en-US" sz="2000" b="1" dirty="0">
                <a:solidFill>
                  <a:prstClr val="black"/>
                </a:solidFill>
              </a:rPr>
              <a:t>Inherently different from chemicals, physical agents, carcinogens, etc.</a:t>
            </a:r>
          </a:p>
          <a:p>
            <a:pPr lvl="1"/>
            <a:r>
              <a:rPr lang="en-US" altLang="en-US" sz="2000" b="1" dirty="0">
                <a:solidFill>
                  <a:prstClr val="black"/>
                </a:solidFill>
              </a:rPr>
              <a:t>BUT, recognition, evaluation and control still can be applied</a:t>
            </a:r>
          </a:p>
          <a:p>
            <a:r>
              <a:rPr lang="en-US" altLang="en-US" dirty="0"/>
              <a:t>Biological materials typically</a:t>
            </a:r>
            <a:r>
              <a:rPr lang="en-US" altLang="en-US" dirty="0" smtClean="0"/>
              <a:t>…..</a:t>
            </a:r>
          </a:p>
          <a:p>
            <a:pPr lvl="1"/>
            <a:r>
              <a:rPr lang="en-US" altLang="en-US" sz="2000" b="1" dirty="0">
                <a:solidFill>
                  <a:prstClr val="black"/>
                </a:solidFill>
              </a:rPr>
              <a:t>Have no threshold level of exposure, i.e., dose and response relationship</a:t>
            </a:r>
          </a:p>
          <a:p>
            <a:pPr lvl="1"/>
            <a:r>
              <a:rPr lang="en-US" altLang="en-US" sz="2000" b="1" dirty="0">
                <a:solidFill>
                  <a:prstClr val="black"/>
                </a:solidFill>
              </a:rPr>
              <a:t>Are </a:t>
            </a:r>
            <a:r>
              <a:rPr lang="en-US" altLang="en-US" sz="2000" b="1" dirty="0" smtClean="0">
                <a:solidFill>
                  <a:prstClr val="black"/>
                </a:solidFill>
              </a:rPr>
              <a:t>abundant </a:t>
            </a:r>
            <a:r>
              <a:rPr lang="en-US" altLang="en-US" sz="2000" b="1" dirty="0">
                <a:solidFill>
                  <a:prstClr val="black"/>
                </a:solidFill>
              </a:rPr>
              <a:t>in the environment so the idea of “permissible exposure limits” is </a:t>
            </a:r>
            <a:r>
              <a:rPr lang="en-US" altLang="en-US" sz="2000" b="1" dirty="0" smtClean="0">
                <a:solidFill>
                  <a:prstClr val="black"/>
                </a:solidFill>
              </a:rPr>
              <a:t>inappropriate!</a:t>
            </a:r>
            <a:endParaRPr lang="en-US" altLang="en-US" sz="2000" b="1" dirty="0">
              <a:solidFill>
                <a:prstClr val="black"/>
              </a:solidFill>
            </a:endParaRPr>
          </a:p>
          <a:p>
            <a:pPr lvl="1"/>
            <a:r>
              <a:rPr lang="en-US" altLang="en-US" sz="2000" b="1" dirty="0">
                <a:solidFill>
                  <a:prstClr val="black"/>
                </a:solidFill>
              </a:rPr>
              <a:t>Are affected by biological competition rather than behaving in an additive or synergistic way</a:t>
            </a:r>
          </a:p>
          <a:p>
            <a:pPr lvl="1"/>
            <a:r>
              <a:rPr lang="en-US" altLang="en-US" sz="2000" b="1" dirty="0">
                <a:solidFill>
                  <a:prstClr val="black"/>
                </a:solidFill>
              </a:rPr>
              <a:t>Interact with the host and its environment to produce the adverse effects</a:t>
            </a:r>
          </a:p>
          <a:p>
            <a:endParaRPr lang="en-US" alt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96097" y="813486"/>
            <a:ext cx="8001000" cy="9144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For </a:t>
            </a:r>
            <a:r>
              <a:rPr lang="en-US" altLang="en-US" b="1" u="sng" dirty="0">
                <a:solidFill>
                  <a:srgbClr val="FF0000"/>
                </a:solidFill>
              </a:rPr>
              <a:t>illness</a:t>
            </a:r>
            <a:r>
              <a:rPr lang="en-US" altLang="en-US" dirty="0">
                <a:solidFill>
                  <a:srgbClr val="FF0000"/>
                </a:solidFill>
              </a:rPr>
              <a:t> to occur…..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/>
              <a:t>The agent must be pathogenic.</a:t>
            </a:r>
          </a:p>
          <a:p>
            <a:pPr>
              <a:lnSpc>
                <a:spcPct val="90000"/>
              </a:lnSpc>
            </a:pPr>
            <a:r>
              <a:rPr lang="en-US" altLang="en-US" b="1"/>
              <a:t>There must be a reservoir of sufficient number.</a:t>
            </a:r>
          </a:p>
          <a:p>
            <a:pPr>
              <a:lnSpc>
                <a:spcPct val="90000"/>
              </a:lnSpc>
            </a:pPr>
            <a:r>
              <a:rPr lang="en-US" altLang="en-US" b="1"/>
              <a:t>The agent must escape the reservoir.</a:t>
            </a:r>
          </a:p>
          <a:p>
            <a:pPr>
              <a:lnSpc>
                <a:spcPct val="90000"/>
              </a:lnSpc>
            </a:pPr>
            <a:r>
              <a:rPr lang="en-US" altLang="en-US" b="1"/>
              <a:t>The organism must be able to move   through the environment.</a:t>
            </a:r>
          </a:p>
          <a:p>
            <a:pPr>
              <a:lnSpc>
                <a:spcPct val="90000"/>
              </a:lnSpc>
            </a:pPr>
            <a:r>
              <a:rPr lang="en-US" altLang="en-US" b="1"/>
              <a:t>There must be a portal of entry for the host.</a:t>
            </a:r>
          </a:p>
          <a:p>
            <a:pPr>
              <a:lnSpc>
                <a:spcPct val="90000"/>
              </a:lnSpc>
            </a:pPr>
            <a:r>
              <a:rPr lang="en-US" altLang="en-US" b="1"/>
              <a:t>The host must be susceptible to the agent.</a:t>
            </a:r>
          </a:p>
        </p:txBody>
      </p:sp>
    </p:spTree>
    <p:extLst>
      <p:ext uri="{BB962C8B-B14F-4D97-AF65-F5344CB8AC3E}">
        <p14:creationId xmlns:p14="http://schemas.microsoft.com/office/powerpoint/2010/main" val="15757750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>
                <a:solidFill>
                  <a:srgbClr val="FF0000"/>
                </a:solidFill>
              </a:rPr>
              <a:t>Factors affecting infection and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exposure:</a:t>
            </a:r>
            <a:endParaRPr lang="en-US" altLang="en-US" b="1" u="sng" dirty="0">
              <a:solidFill>
                <a:srgbClr val="FF0000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2400" dirty="0"/>
              <a:t>Modes of transmission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Contact (direct/indirect, zoonotic); vector-borne, airborne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2400" dirty="0"/>
              <a:t>Routes of entry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2400" dirty="0"/>
              <a:t>Infectious dose (infective dose)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Number of microorganism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2400" dirty="0"/>
              <a:t>Viability and virulence of agent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Viability - Ability to replicate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Virulence – Ability to cause disease 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2400" dirty="0"/>
              <a:t>Host susceptibility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Skin disorders, immune system, vaccination allergy, infection of fetus, work practices</a:t>
            </a:r>
          </a:p>
        </p:txBody>
      </p:sp>
    </p:spTree>
    <p:extLst>
      <p:ext uri="{BB962C8B-B14F-4D97-AF65-F5344CB8AC3E}">
        <p14:creationId xmlns:p14="http://schemas.microsoft.com/office/powerpoint/2010/main" val="3679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>
                <a:solidFill>
                  <a:srgbClr val="FF0000"/>
                </a:solidFill>
              </a:rPr>
              <a:t>Classification of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Biohazards:</a:t>
            </a:r>
            <a:endParaRPr lang="en-US" altLang="en-US" b="1" u="sng" dirty="0">
              <a:solidFill>
                <a:srgbClr val="FF0000"/>
              </a:solidFill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dirty="0">
                <a:solidFill>
                  <a:srgbClr val="FF0000"/>
                </a:solidFill>
              </a:rPr>
              <a:t>Microorganisms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Examples: viruses, bacteria, fungi, protozoa, algae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Reactions: infection, exposure, allergic reactions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solidFill>
                  <a:srgbClr val="FF0000"/>
                </a:solidFill>
              </a:rPr>
              <a:t>Arthropods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Examples: crustaceans, arachnids, insects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Reactions: skin inflammation, allergic reactions, systemic intoxication, transmission of infectious </a:t>
            </a:r>
            <a:r>
              <a:rPr lang="en-US" altLang="en-US" sz="1600" dirty="0" smtClean="0"/>
              <a:t>agents</a:t>
            </a:r>
            <a:endParaRPr lang="en-US" altLang="en-US" sz="1600" dirty="0"/>
          </a:p>
          <a:p>
            <a:r>
              <a:rPr lang="en-US" altLang="en-US" sz="1800" dirty="0">
                <a:solidFill>
                  <a:srgbClr val="FF0000"/>
                </a:solidFill>
              </a:rPr>
              <a:t>Allergens</a:t>
            </a:r>
          </a:p>
          <a:p>
            <a:pPr lvl="1"/>
            <a:r>
              <a:rPr lang="en-US" altLang="en-US" sz="1600" dirty="0"/>
              <a:t>Examples: from higher plants</a:t>
            </a:r>
          </a:p>
          <a:p>
            <a:pPr lvl="1"/>
            <a:r>
              <a:rPr lang="en-US" altLang="en-US" sz="1600" dirty="0"/>
              <a:t>Reactions: Dermatitis, rhinitis, asthma</a:t>
            </a:r>
          </a:p>
          <a:p>
            <a:pPr lvl="1">
              <a:lnSpc>
                <a:spcPct val="90000"/>
              </a:lnSpc>
            </a:pPr>
            <a:endParaRPr lang="en-US" altLang="en-US" sz="1600" dirty="0" smtClean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6421394" y="1825625"/>
            <a:ext cx="41910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dirty="0" smtClean="0"/>
              <a:t>Protein </a:t>
            </a:r>
            <a:r>
              <a:rPr lang="en-US" altLang="en-US" sz="1800" dirty="0">
                <a:solidFill>
                  <a:srgbClr val="FF0000"/>
                </a:solidFill>
              </a:rPr>
              <a:t>Allergens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Examples: vertebrate animals (urine, feces, hair, saliva, dander)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Reactions: allergic reactions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solidFill>
                  <a:srgbClr val="FF0000"/>
                </a:solidFill>
              </a:rPr>
              <a:t>Parasites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Examples: ticks, hookworms, pinworms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Reactions: skin reaction, inflammatory response, allergic reaction</a:t>
            </a:r>
          </a:p>
        </p:txBody>
      </p:sp>
    </p:spTree>
    <p:extLst>
      <p:ext uri="{BB962C8B-B14F-4D97-AF65-F5344CB8AC3E}">
        <p14:creationId xmlns:p14="http://schemas.microsoft.com/office/powerpoint/2010/main" val="249082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dirty="0">
                <a:solidFill>
                  <a:schemeClr val="bg1"/>
                </a:solidFill>
              </a:rPr>
              <a:t>Biological Hazards in Food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75270" y="1158231"/>
            <a:ext cx="10515600" cy="476829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Biological</a:t>
            </a:r>
            <a:r>
              <a:rPr lang="en-US" altLang="en-US" sz="3200" dirty="0">
                <a:cs typeface="Arial" panose="020B0604020202020204" pitchFamily="34" charset="0"/>
              </a:rPr>
              <a:t> = Living </a:t>
            </a:r>
            <a:r>
              <a:rPr lang="en-US" altLang="en-US" sz="3200" dirty="0" smtClean="0">
                <a:cs typeface="Arial" panose="020B0604020202020204" pitchFamily="34" charset="0"/>
              </a:rPr>
              <a:t>Organisms</a:t>
            </a:r>
          </a:p>
          <a:p>
            <a:pPr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/>
            <a:r>
              <a:rPr lang="en-US" altLang="en-US" sz="2800" b="1" u="sng" dirty="0">
                <a:cs typeface="Arial" panose="020B0604020202020204" pitchFamily="34" charset="0"/>
              </a:rPr>
              <a:t>In Meat and Poultry: </a:t>
            </a:r>
            <a:endParaRPr lang="en-US" altLang="en-US" sz="2800" b="1" u="sng" dirty="0">
              <a:cs typeface="Times New Roman" panose="02020603050405020304" pitchFamily="18" charset="0"/>
            </a:endParaRPr>
          </a:p>
          <a:p>
            <a:pPr lvl="2"/>
            <a:r>
              <a:rPr lang="en-US" altLang="en-US" sz="2800" i="1" dirty="0">
                <a:cs typeface="Arial" panose="020B0604020202020204" pitchFamily="34" charset="0"/>
              </a:rPr>
              <a:t>Salmonella</a:t>
            </a:r>
            <a:r>
              <a:rPr lang="en-US" altLang="en-US" sz="2800" dirty="0">
                <a:cs typeface="Arial" panose="020B0604020202020204" pitchFamily="34" charset="0"/>
              </a:rPr>
              <a:t> bacteria (poultry and eggs)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lvl="2"/>
            <a:r>
              <a:rPr lang="en-US" altLang="en-US" sz="2800" i="1" dirty="0" err="1">
                <a:cs typeface="Arial" panose="020B0604020202020204" pitchFamily="34" charset="0"/>
              </a:rPr>
              <a:t>Trichinella</a:t>
            </a: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cs typeface="Arial" panose="020B0604020202020204" pitchFamily="34" charset="0"/>
              </a:rPr>
              <a:t>spiralis</a:t>
            </a:r>
            <a:r>
              <a:rPr lang="en-US" altLang="en-US" sz="2800" dirty="0">
                <a:cs typeface="Arial" panose="020B0604020202020204" pitchFamily="34" charset="0"/>
              </a:rPr>
              <a:t> parasite (</a:t>
            </a:r>
            <a:r>
              <a:rPr lang="en-US" altLang="en-US" sz="2800" dirty="0" smtClean="0">
                <a:cs typeface="Arial" panose="020B0604020202020204" pitchFamily="34" charset="0"/>
              </a:rPr>
              <a:t>pork)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lvl="1"/>
            <a:r>
              <a:rPr lang="en-US" altLang="en-US" sz="2800" b="1" u="sng" dirty="0" smtClean="0">
                <a:cs typeface="Arial" panose="020B0604020202020204" pitchFamily="34" charset="0"/>
              </a:rPr>
              <a:t>On </a:t>
            </a:r>
            <a:r>
              <a:rPr lang="en-US" altLang="en-US" sz="2800" b="1" u="sng" dirty="0">
                <a:cs typeface="Arial" panose="020B0604020202020204" pitchFamily="34" charset="0"/>
              </a:rPr>
              <a:t>Fruits and Vegetables:</a:t>
            </a:r>
            <a:endParaRPr lang="en-US" altLang="en-US" sz="2800" b="1" u="sng" dirty="0">
              <a:cs typeface="Times New Roman" panose="02020603050405020304" pitchFamily="18" charset="0"/>
            </a:endParaRPr>
          </a:p>
          <a:p>
            <a:pPr lvl="2"/>
            <a:r>
              <a:rPr lang="en-US" altLang="en-US" sz="2800" i="1" dirty="0">
                <a:cs typeface="Arial" panose="020B0604020202020204" pitchFamily="34" charset="0"/>
              </a:rPr>
              <a:t>E. coli </a:t>
            </a:r>
            <a:r>
              <a:rPr lang="en-US" altLang="en-US" sz="2800" dirty="0">
                <a:cs typeface="Arial" panose="020B0604020202020204" pitchFamily="34" charset="0"/>
              </a:rPr>
              <a:t>bacteria (apple juice)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lvl="2"/>
            <a:r>
              <a:rPr lang="en-US" altLang="en-US" sz="2800" i="1" dirty="0" err="1">
                <a:cs typeface="Arial" panose="020B0604020202020204" pitchFamily="34" charset="0"/>
              </a:rPr>
              <a:t>Cyclospora</a:t>
            </a: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parasite (raspberries)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lvl="2"/>
            <a:r>
              <a:rPr lang="en-US" altLang="en-US" sz="2800" dirty="0">
                <a:cs typeface="Arial" panose="020B0604020202020204" pitchFamily="34" charset="0"/>
              </a:rPr>
              <a:t>Hepatitis A virus (strawberries</a:t>
            </a:r>
            <a:r>
              <a:rPr lang="en-US" altLang="en-US" sz="2800" dirty="0" smtClean="0">
                <a:cs typeface="Arial" panose="020B0604020202020204" pitchFamily="34" charset="0"/>
              </a:rPr>
              <a:t>)</a:t>
            </a:r>
          </a:p>
          <a:p>
            <a:pPr marL="914400" lvl="2" indent="0">
              <a:buNone/>
            </a:pPr>
            <a:endParaRPr lang="en-US" altLang="en-US" sz="2800" dirty="0" smtClean="0">
              <a:cs typeface="Arial" panose="020B0604020202020204" pitchFamily="34" charset="0"/>
            </a:endParaRPr>
          </a:p>
          <a:p>
            <a:pPr lvl="1"/>
            <a:r>
              <a:rPr lang="en-US" altLang="en-US" sz="28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Control     </a:t>
            </a:r>
            <a:r>
              <a:rPr lang="en-US" altLang="en-US" sz="2800" dirty="0" smtClean="0">
                <a:cs typeface="Arial" panose="020B0604020202020204" pitchFamily="34" charset="0"/>
                <a:sym typeface="Wingdings" panose="05000000000000000000" pitchFamily="2" charset="2"/>
              </a:rPr>
              <a:t>heat &amp; Cooling</a:t>
            </a:r>
            <a:r>
              <a:rPr lang="en-US" altLang="en-US" sz="28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US" altLang="en-US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9221" name="Picture 5" descr="C:\Documents and Settings\lfleming\My Documents\AMBIENT\Food\JUNE2002\foodpres\shigell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402524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3653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b="1" u="sng" dirty="0">
                <a:solidFill>
                  <a:srgbClr val="FF0000"/>
                </a:solidFill>
              </a:rPr>
              <a:t/>
            </a:r>
            <a:br>
              <a:rPr lang="en-US" sz="1800" b="1" u="sng" dirty="0">
                <a:solidFill>
                  <a:srgbClr val="FF0000"/>
                </a:solidFill>
              </a:rPr>
            </a:br>
            <a:r>
              <a:rPr lang="en-US" sz="3600" b="1" u="sng" dirty="0" smtClean="0">
                <a:solidFill>
                  <a:srgbClr val="FF0000"/>
                </a:solidFill>
              </a:rPr>
              <a:t>  </a:t>
            </a:r>
            <a:r>
              <a:rPr lang="en-US" sz="3600" b="1" u="sng" dirty="0">
                <a:solidFill>
                  <a:srgbClr val="FF0000"/>
                </a:solidFill>
              </a:rPr>
              <a:t>BIOLOGICAL </a:t>
            </a:r>
            <a:r>
              <a:rPr lang="en-US" sz="3600" b="1" u="sng" dirty="0" smtClean="0">
                <a:solidFill>
                  <a:srgbClr val="FF0000"/>
                </a:solidFill>
              </a:rPr>
              <a:t>HAZARDS Risk Assessment:</a:t>
            </a:r>
            <a:r>
              <a:rPr lang="en-US" sz="1800" b="1" u="sng" dirty="0">
                <a:solidFill>
                  <a:srgbClr val="FF0000"/>
                </a:solidFill>
              </a:rPr>
              <a:t/>
            </a:r>
            <a:br>
              <a:rPr lang="en-US" sz="1800" b="1" u="sng" dirty="0">
                <a:solidFill>
                  <a:srgbClr val="FF0000"/>
                </a:solidFill>
              </a:rPr>
            </a:br>
            <a:r>
              <a:rPr lang="en-US" sz="1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>
                <a:solidFill>
                  <a:srgbClr val="FF0000"/>
                </a:solidFill>
              </a:rPr>
              <a:t/>
            </a:r>
            <a:br>
              <a:rPr lang="en-US" sz="2800" b="1" u="sng" dirty="0">
                <a:solidFill>
                  <a:srgbClr val="FF0000"/>
                </a:solidFill>
              </a:rPr>
            </a:b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7152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sz="2000"/>
          </a:p>
          <a:p>
            <a:pPr eaLnBrk="1" hangingPunct="1">
              <a:lnSpc>
                <a:spcPct val="90000"/>
              </a:lnSpc>
              <a:defRPr/>
            </a:pPr>
            <a:endParaRPr lang="en-US" sz="2000"/>
          </a:p>
        </p:txBody>
      </p:sp>
      <p:sp>
        <p:nvSpPr>
          <p:cNvPr id="17152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1065213" y="1272747"/>
            <a:ext cx="8239425" cy="481690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GB" sz="2400" dirty="0"/>
              <a:t>Hazard classifications of biological agents reflect the judgements made on their inherent risks based on: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infectious dose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route of infection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pathogenicity  &amp; virulence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host range,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vectors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disease incidence and severity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prevention &amp; treatment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Whether the pathogen is indigenous </a:t>
            </a:r>
            <a:r>
              <a:rPr lang="en-GB" sz="2400" dirty="0" smtClean="0"/>
              <a:t>or imported.</a:t>
            </a:r>
            <a:endParaRPr lang="en-US" sz="24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Effect on </a:t>
            </a:r>
            <a:r>
              <a:rPr lang="en-GB" sz="2400" dirty="0" smtClean="0"/>
              <a:t>environment such as animals</a:t>
            </a:r>
            <a:r>
              <a:rPr lang="en-GB" sz="2400" dirty="0"/>
              <a:t>, plants, </a:t>
            </a:r>
            <a:r>
              <a:rPr lang="en-GB" sz="2400" dirty="0" smtClean="0"/>
              <a:t>fish….etc.</a:t>
            </a: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CAF6CE-4561-4D9C-8AFF-18152841BFD1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1715205" name="Rectangle 5"/>
          <p:cNvSpPr>
            <a:spLocks noChangeArrowheads="1"/>
          </p:cNvSpPr>
          <p:nvPr/>
        </p:nvSpPr>
        <p:spPr bwMode="auto">
          <a:xfrm>
            <a:off x="2208213" y="22764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804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2- Priority </a:t>
            </a:r>
            <a:r>
              <a:rPr lang="en-US" b="1" u="sng" dirty="0">
                <a:solidFill>
                  <a:srgbClr val="FF0000"/>
                </a:solidFill>
              </a:rPr>
              <a:t>biological hazards in MOPH </a:t>
            </a:r>
            <a:r>
              <a:rPr lang="en-US" b="1" u="sng" dirty="0" smtClean="0">
                <a:solidFill>
                  <a:srgbClr val="FF0000"/>
                </a:solidFill>
              </a:rPr>
              <a:t>Qatar: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IMPORTED FOOD.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FORIGN </a:t>
            </a:r>
            <a:r>
              <a:rPr lang="en-US" sz="3600" dirty="0" smtClean="0"/>
              <a:t>WORKER and </a:t>
            </a:r>
            <a:r>
              <a:rPr lang="en-US" sz="3600" dirty="0" smtClean="0"/>
              <a:t>IMPORTED DISEASES</a:t>
            </a:r>
            <a:r>
              <a:rPr lang="en-US" sz="3600" dirty="0" smtClean="0"/>
              <a:t>.</a:t>
            </a:r>
            <a:endParaRPr lang="en-US" sz="3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NOSOCOMIAL </a:t>
            </a:r>
            <a:r>
              <a:rPr lang="en-US" sz="3600" dirty="0" smtClean="0"/>
              <a:t>INFECTIONS.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Laboratories…etc.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1012</Words>
  <Application>Microsoft Office PowerPoint</Application>
  <PresentationFormat>Widescreen</PresentationFormat>
  <Paragraphs>171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SimSun</vt:lpstr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National Health Approach to biological Hazards:- </vt:lpstr>
      <vt:lpstr>CONTENTS:</vt:lpstr>
      <vt:lpstr>1- A brief overview of biological hazards:</vt:lpstr>
      <vt:lpstr>For illness to occur…..</vt:lpstr>
      <vt:lpstr>Factors affecting infection and exposure:</vt:lpstr>
      <vt:lpstr>Classification of Biohazards:</vt:lpstr>
      <vt:lpstr>Biological Hazards in Food</vt:lpstr>
      <vt:lpstr>   BIOLOGICAL HAZARDS Risk Assessment:   </vt:lpstr>
      <vt:lpstr>2- Priority biological hazards in MOPH Qatar:</vt:lpstr>
      <vt:lpstr>3- Qatar National Health preparedness and response approach.</vt:lpstr>
      <vt:lpstr>HMC and PHCC Operational Lead</vt:lpstr>
      <vt:lpstr>Regional Guides and Manuals:-</vt:lpstr>
      <vt:lpstr>4- Example:- Principles of the Qatar response to MERS-CoV: </vt:lpstr>
      <vt:lpstr>PowerPoint Presentation</vt:lpstr>
      <vt:lpstr>International health security</vt:lpstr>
      <vt:lpstr>Decision instrument (Annex 2)</vt:lpstr>
      <vt:lpstr>Pandemics:-</vt:lpstr>
      <vt:lpstr>6- Current &amp; Future Plans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Mohammed Mohammed Al-Hajri</dc:creator>
  <cp:lastModifiedBy>Dr. Mohammed Mohammed Al-Hajri</cp:lastModifiedBy>
  <cp:revision>74</cp:revision>
  <dcterms:created xsi:type="dcterms:W3CDTF">2016-03-29T04:31:46Z</dcterms:created>
  <dcterms:modified xsi:type="dcterms:W3CDTF">2019-03-20T03:55:00Z</dcterms:modified>
</cp:coreProperties>
</file>